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97" r:id="rId4"/>
    <p:sldId id="258" r:id="rId5"/>
    <p:sldId id="259" r:id="rId6"/>
    <p:sldId id="260" r:id="rId7"/>
    <p:sldId id="262" r:id="rId8"/>
    <p:sldId id="313" r:id="rId9"/>
    <p:sldId id="314" r:id="rId10"/>
    <p:sldId id="315" r:id="rId11"/>
    <p:sldId id="316" r:id="rId12"/>
    <p:sldId id="317" r:id="rId13"/>
    <p:sldId id="312" r:id="rId14"/>
    <p:sldId id="318" r:id="rId15"/>
    <p:sldId id="298" r:id="rId16"/>
    <p:sldId id="264" r:id="rId17"/>
    <p:sldId id="265" r:id="rId18"/>
    <p:sldId id="266" r:id="rId19"/>
    <p:sldId id="299" r:id="rId20"/>
    <p:sldId id="268" r:id="rId21"/>
    <p:sldId id="303" r:id="rId22"/>
    <p:sldId id="319" r:id="rId23"/>
    <p:sldId id="273" r:id="rId24"/>
    <p:sldId id="282" r:id="rId25"/>
    <p:sldId id="276" r:id="rId26"/>
    <p:sldId id="288" r:id="rId27"/>
    <p:sldId id="289" r:id="rId28"/>
    <p:sldId id="290" r:id="rId29"/>
    <p:sldId id="291" r:id="rId30"/>
    <p:sldId id="275" r:id="rId31"/>
    <p:sldId id="300" r:id="rId32"/>
    <p:sldId id="292" r:id="rId33"/>
    <p:sldId id="320" r:id="rId34"/>
    <p:sldId id="279" r:id="rId35"/>
    <p:sldId id="280" r:id="rId36"/>
    <p:sldId id="293" r:id="rId37"/>
    <p:sldId id="323" r:id="rId38"/>
    <p:sldId id="281" r:id="rId39"/>
    <p:sldId id="294" r:id="rId40"/>
    <p:sldId id="301" r:id="rId41"/>
    <p:sldId id="296" r:id="rId42"/>
    <p:sldId id="304" r:id="rId43"/>
    <p:sldId id="302" r:id="rId44"/>
    <p:sldId id="271" r:id="rId45"/>
    <p:sldId id="272" r:id="rId46"/>
    <p:sldId id="305" r:id="rId47"/>
    <p:sldId id="321" r:id="rId48"/>
    <p:sldId id="32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卓伦" initials="周" lastIdx="2" clrIdx="0">
    <p:extLst>
      <p:ext uri="{19B8F6BF-5375-455C-9EA6-DF929625EA0E}">
        <p15:presenceInfo xmlns:p15="http://schemas.microsoft.com/office/powerpoint/2012/main" userId="0ac2f8b5d5204e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C38"/>
    <a:srgbClr val="F4BEB4"/>
    <a:srgbClr val="A5E392"/>
    <a:srgbClr val="A3C4EB"/>
    <a:srgbClr val="A3B4C8"/>
    <a:srgbClr val="B2C5DE"/>
    <a:srgbClr val="F9BF07"/>
    <a:srgbClr val="F1AEA2"/>
    <a:srgbClr val="8FDC78"/>
    <a:srgbClr val="A3C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222" autoAdjust="0"/>
  </p:normalViewPr>
  <p:slideViewPr>
    <p:cSldViewPr snapToGrid="0" snapToObjects="1">
      <p:cViewPr varScale="1">
        <p:scale>
          <a:sx n="132" d="100"/>
          <a:sy n="132" d="100"/>
        </p:scale>
        <p:origin x="1014" y="126"/>
      </p:cViewPr>
      <p:guideLst>
        <p:guide orient="horz" pos="213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91" d="100"/>
          <a:sy n="91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6937D-10D5-9A4E-8AE5-3BD40A349CB2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F51CD-B87E-504E-9940-0A8EC0898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6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0FCC8-D1FC-D145-A009-25D2FF8D2EB2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46913-DBF3-5540-BABC-D9F21B354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6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CVPR 2020 oral paper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27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62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7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Remember that, until now, this is only for a single pixel in the ref. view, and we repeat the process for each pixel.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49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Each voxel of the cost volume is the matching cost of corresponding features projected form reference view and all source views.</a:t>
            </a:r>
            <a:endParaRPr lang="en-US" altLang="zh-CN" dirty="0"/>
          </a:p>
          <a:p>
            <a:r>
              <a:rPr lang="en-US" altLang="zh-CN" dirty="0"/>
              <a:t>- M channels.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7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 learning based MVS methods.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 high accuracy depth estimation,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MVSNet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inferences on high resolution images and sample depth hypothesis densely across the whole depth range, which leads to large memory consumption.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R-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MVSNet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tries to address this problem by sequentially processing the cost volume using RNN. It reduces the memory usage but consumes much more time.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4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Alternatively, point-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MVSNet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tries to first estimate a coarse depth map and perform edge convolution directly on point cloud to refine the depth map. Despite its performance, convolution on point cloud is not efficient as well.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/>
              <a:t>CVP </a:t>
            </a:r>
            <a:r>
              <a:rPr lang="en-US" altLang="zh-CN" dirty="0" err="1"/>
              <a:t>MVSNet</a:t>
            </a:r>
            <a:r>
              <a:rPr lang="zh-CN" altLang="en-US" dirty="0"/>
              <a:t>：</a:t>
            </a:r>
            <a:r>
              <a:rPr lang="en-US" altLang="zh-CN" dirty="0"/>
              <a:t>fast, light-weight, and gives high accuracy depth estimation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18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3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55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In the intro. part, cost volume is built directly on images, in practice, cost volume is built on feature maps.</a:t>
            </a:r>
          </a:p>
          <a:p>
            <a:r>
              <a:rPr lang="en-US" altLang="zh-CN" dirty="0"/>
              <a:t>- didn’t mention how the depth hypo. are sampled. The novelty of this paper is mainly about iterative sampling of the depth hypo. By iterative sampling, a cost volume pyramid is built.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13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At coarsest level of feature pyramid, depth hypo. are uniformly sampled in the whole depth range.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Cost volume is then fed into a depth estimator network, which will be introduced in a minute, to predict the depth map at the coarsest level.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For each level afterwards, the depth search range will be centered around the previously estimated depth with a smaller searching interval. And thus producing more accurate depth map.</a:t>
            </a:r>
          </a:p>
          <a:p>
            <a:pPr marL="171450" indent="-171450">
              <a:buFontTx/>
              <a:buChar char="-"/>
            </a:pPr>
            <a:r>
              <a:rPr lang="en-US" altLang="zh-CN" dirty="0" err="1"/>
              <a:t>e.g</a:t>
            </a:r>
            <a:r>
              <a:rPr lang="en-US" altLang="zh-CN" dirty="0"/>
              <a:t>, L-2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Building a cost volume in this way will consume less GPU memory and is also faster at run time.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6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Each channel of the probability volume stores the probability of the corresponding depth hypo. 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  <a:p>
            <a:r>
              <a:rPr lang="en-US" altLang="zh-CN" dirty="0"/>
              <a:t>- The depth map is simply a weighted sum of each channel of the probability volume. The weights are the depth values.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22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Note that the GT depth is also </a:t>
            </a:r>
            <a:r>
              <a:rPr lang="en-US" altLang="zh-CN" dirty="0" err="1"/>
              <a:t>downsampled</a:t>
            </a:r>
            <a:r>
              <a:rPr lang="en-US" altLang="zh-CN" dirty="0"/>
              <a:t> at each level of pyramid to match the resolution.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20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Given a set of input images, we build an image pyramid and use a shared weight feature extraction network to extract feature map for each level of the pyramid.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6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a small cost volume is built to estimate a coarse depth map.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46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initial depth map is then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upsampled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 match higher resolution image. And the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upsampled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depth map from last level is used as the initial depth value in the current level.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3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we build a partial cost volume to estimate the refined depth map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40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refinement can be performed several times iteratively to generate high quality point cloud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0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 are some details behind the choice of M and this 2 pixel length, but it’s too technical and I won’t go into the details. But if you are interested, feel free to ask questions and I can explain.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2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names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kind of self-explaining.</a:t>
            </a:r>
          </a:p>
          <a:p>
            <a:r>
              <a:rPr lang="en-US" altLang="zh-CN" dirty="0"/>
              <a:t>If only accuracy were reported, it would favor algorithms that only include estimated points of high certainty, e.g. high-textured surface parts. </a:t>
            </a:r>
          </a:p>
          <a:p>
            <a:r>
              <a:rPr lang="en-US" altLang="zh-CN" dirty="0"/>
              <a:t>On the other hand, if only completeness were reported it would favor algorithms that include everything, regardless of point quality.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71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zh-CN" sz="1800" b="0" i="0" u="none" strike="noStrike" baseline="0" dirty="0">
                <a:latin typeface="NimbusRomNo9L-Regu"/>
              </a:rPr>
              <a:t>- MVS aims to reconstruct the 3D model of a scene from a set of images captured by a camera from multiple viewpoints.</a:t>
            </a:r>
          </a:p>
          <a:p>
            <a:pPr marL="0" indent="0" algn="l">
              <a:buNone/>
            </a:pPr>
            <a:r>
              <a:rPr lang="en-US" altLang="zh-CN" sz="1800" b="0" i="0" u="none" strike="noStrike" baseline="0" dirty="0">
                <a:latin typeface="NimbusRomNo9L-Regu"/>
              </a:rPr>
              <a:t>- fundamental problem in CV, has many applications, such as 3D reconstruction and VR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94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- The upper row shows the point clouds and the bottom row shows the normal map corresponding to the orange rectangle. 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- As highlighted in the blue rectangle, the completeness of the proposed method is better than Point-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MVSNet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 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- The normal map (orange rectangle) further shows that the proposed method is smoother on surfaces while maintaining more high-frequency details.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70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 generalization ability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39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The proposed method 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- outperforms all methods on Completeness and Overall reconstruction quality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- achieved second best on Accuracy.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198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- For the same size of depth maps, the proposed method has a performance similar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with Point-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MVSNet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, and is 6 times faster and consumes 6 times smaller GPU memory. 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- For the same size of input images, the proposed method achieves the best reconstruction with the shortest time and a reasonable GPU memory usage.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41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e.g. in optical flow, motion estimation and frame interpolation</a:t>
            </a:r>
          </a:p>
          <a:p>
            <a:pPr marL="228600" indent="-228600">
              <a:buAutoNum type="arabicPeriod"/>
            </a:pPr>
            <a:r>
              <a:rPr lang="en-US" altLang="zh-CN" dirty="0" err="1"/>
              <a:t>Tbh</a:t>
            </a:r>
            <a:r>
              <a:rPr lang="en-US" altLang="zh-CN" dirty="0"/>
              <a:t>, I think this paper does not has much novelty. But 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18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inverse warping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49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52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This paper addresses MVS by depth inference,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specifically: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Given ref, and its neighboring </a:t>
            </a:r>
            <a:r>
              <a:rPr lang="en-US" altLang="zh-CN" dirty="0" err="1"/>
              <a:t>src</a:t>
            </a:r>
            <a:r>
              <a:rPr lang="en-US" altLang="zh-CN" dirty="0"/>
              <a:t>. images, depth inference for MVS aims to infer the depth map for the ref.. With the depth map, 3D model can be easily reconstructed.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Note that…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46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Note that if we want to transfer a pixel on the image plane back to the world frame, given intrinsic and </a:t>
            </a:r>
            <a:r>
              <a:rPr lang="en-US" altLang="zh-CN" dirty="0" err="1"/>
              <a:t>extrinsics</a:t>
            </a:r>
            <a:r>
              <a:rPr lang="en-US" altLang="zh-CN" dirty="0"/>
              <a:t>, but no knowledge of the depth, the corresponding 3d point or the preimage of the pixel lies on a ray, we won’t know exactly where the point is.</a:t>
            </a:r>
          </a:p>
          <a:p>
            <a:r>
              <a:rPr lang="en-US" altLang="zh-CN" dirty="0"/>
              <a:t>- With the camera poses of each view, we can transfer btw. different views and easily reproject the pixel into other views.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02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example, if we project this blue pixel in left view into right view. We don’t know the depth of the pixel, so we assume 4 depth hypo. We can use photometric consistency to pick out the depth candidates which is closest to the GT depth. </a:t>
            </a:r>
          </a:p>
          <a:p>
            <a:r>
              <a:rPr lang="en-US" altLang="zh-CN" dirty="0"/>
              <a:t>First, we project the pixel with the according depth hypo. into the right view. </a:t>
            </a:r>
          </a:p>
          <a:p>
            <a:r>
              <a:rPr lang="en-US" altLang="zh-CN" dirty="0"/>
              <a:t>Then, we choose the depth hypo. which results in the smallest reprojection error. </a:t>
            </a:r>
          </a:p>
          <a:p>
            <a:r>
              <a:rPr lang="en-US" altLang="zh-CN" dirty="0"/>
              <a:t>The reprojection error simply measures the difference between the original pixel color and the reprojected pixel color. We can sample more depth hypo. and get a more accurate depth estimation.</a:t>
            </a:r>
          </a:p>
          <a:p>
            <a:r>
              <a:rPr lang="en-US" altLang="zh-CN" dirty="0"/>
              <a:t>Most of the depth estimation methods rely on photometric consistency.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64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previous slides of background knowledge are really basic knowledge in CV.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This part, cost volume is the specific background knowledge of this paper and you will only know it if you read some papers about MVS.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Suppose 1 ref. view and 2 </a:t>
            </a:r>
            <a:r>
              <a:rPr lang="en-US" altLang="zh-CN" dirty="0" err="1"/>
              <a:t>src</a:t>
            </a:r>
            <a:r>
              <a:rPr lang="en-US" altLang="zh-CN" dirty="0"/>
              <a:t>. view.  Ref. view is the view that we are interested in and we want to estimate its depth map and </a:t>
            </a:r>
            <a:r>
              <a:rPr lang="en-US" altLang="zh-CN" dirty="0" err="1"/>
              <a:t>src</a:t>
            </a:r>
            <a:r>
              <a:rPr lang="en-US" altLang="zh-CN" dirty="0"/>
              <a:t>. view are the neighboring  views of ref. view. The image dimension is H x 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8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each pixel in the reference view, we sample M depth hypo. In this example, M is 4.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16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Then we project the depth hypo. into each </a:t>
            </a:r>
            <a:r>
              <a:rPr lang="en-US" altLang="zh-CN" dirty="0" err="1"/>
              <a:t>src</a:t>
            </a:r>
            <a:r>
              <a:rPr lang="en-US" altLang="zh-CN" dirty="0"/>
              <a:t>. view. 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variance of the features across all views. The result is one element of the cost volume.</a:t>
            </a:r>
          </a:p>
          <a:p>
            <a:pPr marL="0" indent="0">
              <a:buFontTx/>
              <a:buNone/>
            </a:pPr>
            <a:r>
              <a:rPr lang="en-US" altLang="zh-CN" dirty="0"/>
              <a:t>- According to photometric consistency assumption, a small variance indicates a relatively accurate depth hypo.</a:t>
            </a:r>
          </a:p>
          <a:p>
            <a:pPr marL="0" indent="0">
              <a:buFontTx/>
              <a:buNone/>
            </a:pPr>
            <a:r>
              <a:rPr lang="en-US" altLang="zh-CN" dirty="0"/>
              <a:t>- Variance is a cost function / metric for the depth hypothesis. That’s where the name cost volume comes from.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5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7" name="Picture 51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58775" y="1827213"/>
            <a:ext cx="8424863" cy="12954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58775" y="1143000"/>
            <a:ext cx="8424863" cy="6858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709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0C239D90-B595-5D48-BAA1-D0EA0BEDDE62}" type="datetime4">
              <a:rPr lang="en-US" smtClean="0"/>
              <a:t>June 11, 2021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8875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914400"/>
            <a:ext cx="2105025" cy="5257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914400"/>
            <a:ext cx="6167438" cy="5257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E0853B1-6B83-8641-967E-5D815622BD85}" type="datetime4">
              <a:rPr lang="en-US" smtClean="0"/>
              <a:t>June 11, 2021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15330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163286"/>
            <a:ext cx="8404225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18" y="1017813"/>
            <a:ext cx="8424863" cy="54482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Cost Volume Pyramid Based Depth Inference for Multi-View Stereo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02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ectangle 15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58775" y="1143000"/>
            <a:ext cx="8424863" cy="6858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58775" y="1828800"/>
            <a:ext cx="8424863" cy="12954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381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24492"/>
            <a:ext cx="8404225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608364"/>
            <a:ext cx="4135438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1"/>
            <a:ext cx="4137025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42B6532A-7E98-454E-948A-0401BD295DE6}" type="datetime4">
              <a:rPr lang="en-US" smtClean="0"/>
              <a:t>June 11, 2021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8446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Cost Volume Pyramid Based Depth Inference for Multi-View Stereo</a:t>
            </a:r>
          </a:p>
        </p:txBody>
      </p:sp>
    </p:spTree>
    <p:extLst>
      <p:ext uri="{BB962C8B-B14F-4D97-AF65-F5344CB8AC3E}">
        <p14:creationId xmlns:p14="http://schemas.microsoft.com/office/powerpoint/2010/main" val="366523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5D852E79-32C9-6248-B23F-9F291A86DBFF}" type="datetime4">
              <a:rPr lang="en-US" smtClean="0"/>
              <a:t>June 11, 2021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7172" y="6324600"/>
            <a:ext cx="461306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Cost Volume Pyramid Based Depth Inference for Multi-View Stereo</a:t>
            </a:r>
          </a:p>
        </p:txBody>
      </p:sp>
    </p:spTree>
    <p:extLst>
      <p:ext uri="{BB962C8B-B14F-4D97-AF65-F5344CB8AC3E}">
        <p14:creationId xmlns:p14="http://schemas.microsoft.com/office/powerpoint/2010/main" val="62165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79DECB52-E1A5-D648-8B52-D41A27A3687C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49114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Cost Volume Pyramid Based Depth Inference for Multi-View Stereo</a:t>
            </a:r>
          </a:p>
        </p:txBody>
      </p:sp>
    </p:spTree>
    <p:extLst>
      <p:ext uri="{BB962C8B-B14F-4D97-AF65-F5344CB8AC3E}">
        <p14:creationId xmlns:p14="http://schemas.microsoft.com/office/powerpoint/2010/main" val="354950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C23862A7-D8FE-8B40-8B6F-7B9DEB3BEAA4}" type="datetime4">
              <a:rPr lang="en-US" smtClean="0"/>
              <a:t>June 11, 2021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66640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Cost Volume Pyramid Based Depth Inference for Multi-View Stereo</a:t>
            </a:r>
          </a:p>
        </p:txBody>
      </p:sp>
    </p:spTree>
    <p:extLst>
      <p:ext uri="{BB962C8B-B14F-4D97-AF65-F5344CB8AC3E}">
        <p14:creationId xmlns:p14="http://schemas.microsoft.com/office/powerpoint/2010/main" val="43937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2AF2977-0DCA-594A-82AD-9177AB332C8C}" type="datetime4">
              <a:rPr lang="en-US" smtClean="0"/>
              <a:t>June 11, 2021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66952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6E09D0C5-C17A-964D-9CE3-5C11F12B2415}" type="datetime4">
              <a:rPr lang="en-US" smtClean="0"/>
              <a:t>June 11, 2021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1942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228600"/>
            <a:ext cx="8404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066800"/>
            <a:ext cx="84248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2F01D37D-DDD0-5C47-9B59-90FAD879C2F1}" type="datetime4">
              <a:rPr lang="en-US" smtClean="0"/>
              <a:t>June 11, 2021</a:t>
            </a:fld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333333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333333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10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10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0900" y="1827213"/>
            <a:ext cx="8424863" cy="2297112"/>
          </a:xfrm>
        </p:spPr>
        <p:txBody>
          <a:bodyPr/>
          <a:lstStyle/>
          <a:p>
            <a:r>
              <a:rPr lang="en-US" altLang="zh-CN" sz="3600" dirty="0"/>
              <a:t>Cost Volume Pyramid Based Depth Inference for Multi-View Stereo</a:t>
            </a:r>
            <a:br>
              <a:rPr lang="en-US" altLang="zh-CN" sz="1800" b="0" i="0" u="none" strike="noStrike" baseline="0" dirty="0">
                <a:latin typeface="NimbusRomNo9L-Medi"/>
              </a:rPr>
            </a:br>
            <a:br>
              <a:rPr lang="en-US" altLang="zh-CN" sz="1800" b="0" i="0" u="none" strike="noStrike" baseline="0" dirty="0">
                <a:latin typeface="NimbusRomNo9L-Medi"/>
              </a:rPr>
            </a:br>
            <a:r>
              <a:rPr lang="en-US" altLang="zh-CN" sz="2400" b="0" i="0" u="none" strike="noStrike" baseline="0" dirty="0">
                <a:latin typeface="NimbusRomNo9L-Medi"/>
              </a:rPr>
              <a:t>Presenter: Zhuolun Zhou</a:t>
            </a:r>
            <a:br>
              <a:rPr lang="en-US" altLang="zh-CN" sz="2400" b="0" i="0" u="none" strike="noStrike" baseline="0" dirty="0">
                <a:latin typeface="NimbusRomNo9L-Medi"/>
              </a:rPr>
            </a:br>
            <a:r>
              <a:rPr lang="en-US" altLang="zh-CN" sz="2400" b="0" i="0" u="none" strike="noStrike" baseline="0" dirty="0">
                <a:latin typeface="NimbusRomNo9L-Medi"/>
              </a:rPr>
              <a:t>Tutor: </a:t>
            </a:r>
            <a:r>
              <a:rPr lang="en-US" altLang="zh-CN" sz="2400" b="0" i="0" u="none" strike="noStrike" baseline="0" dirty="0" err="1">
                <a:latin typeface="NimbusRomNo9L-Medi"/>
              </a:rPr>
              <a:t>HyunJun</a:t>
            </a:r>
            <a:r>
              <a:rPr lang="en-US" altLang="zh-CN" sz="2400" b="0" i="0" u="none" strike="noStrike" baseline="0" dirty="0">
                <a:latin typeface="NimbusRomNo9L-Medi"/>
              </a:rPr>
              <a:t> Jung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6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C3026D8-DB2B-4C1C-88A1-6E804CC03E44}"/>
              </a:ext>
            </a:extLst>
          </p:cNvPr>
          <p:cNvSpPr/>
          <p:nvPr/>
        </p:nvSpPr>
        <p:spPr>
          <a:xfrm>
            <a:off x="0" y="5821986"/>
            <a:ext cx="1324598" cy="502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04045A-9521-464F-8532-EFF602B7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25" y="-67738"/>
            <a:ext cx="8404225" cy="609600"/>
          </a:xfrm>
        </p:spPr>
        <p:txBody>
          <a:bodyPr/>
          <a:lstStyle/>
          <a:p>
            <a:r>
              <a:rPr lang="en-US" altLang="zh-CN"/>
              <a:t>Introduction – Background knowledge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2D343-B29F-4424-80E4-20AC9238E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2D657-22B3-49C1-AFF2-5C258475D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/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Cost volume in MVS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sz="1600" dirty="0"/>
                  <a:t>For each pixel in the reference view: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Sample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600" dirty="0"/>
                  <a:t> depth hypotheses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Project the depth hypo. to each source view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For each depth hypo., compute the variance of features across all views (photometric consistency)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blipFill>
                <a:blip r:embed="rId3"/>
                <a:stretch>
                  <a:fillRect l="-600" t="-2155" b="-4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立方体 223">
            <a:extLst>
              <a:ext uri="{FF2B5EF4-FFF2-40B4-BE49-F238E27FC236}">
                <a16:creationId xmlns:a16="http://schemas.microsoft.com/office/drawing/2014/main" id="{3035E153-A11E-4145-B0F8-C0949F9276BA}"/>
              </a:ext>
            </a:extLst>
          </p:cNvPr>
          <p:cNvSpPr/>
          <p:nvPr/>
        </p:nvSpPr>
        <p:spPr>
          <a:xfrm>
            <a:off x="6433032" y="3411299"/>
            <a:ext cx="469618" cy="469618"/>
          </a:xfrm>
          <a:prstGeom prst="cube">
            <a:avLst/>
          </a:prstGeom>
          <a:solidFill>
            <a:srgbClr val="A3C3ED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FCA3BB12-9E8B-47BB-A394-C3B728B60046}"/>
              </a:ext>
            </a:extLst>
          </p:cNvPr>
          <p:cNvSpPr txBox="1"/>
          <p:nvPr/>
        </p:nvSpPr>
        <p:spPr>
          <a:xfrm>
            <a:off x="341387" y="5611997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8" name="矩形: 圆角 457">
            <a:extLst>
              <a:ext uri="{FF2B5EF4-FFF2-40B4-BE49-F238E27FC236}">
                <a16:creationId xmlns:a16="http://schemas.microsoft.com/office/drawing/2014/main" id="{2340F896-A124-47CE-B1E4-C7FA8C24A1EA}"/>
              </a:ext>
            </a:extLst>
          </p:cNvPr>
          <p:cNvSpPr/>
          <p:nvPr/>
        </p:nvSpPr>
        <p:spPr>
          <a:xfrm rot="19600163">
            <a:off x="4336593" y="5323278"/>
            <a:ext cx="155126" cy="252079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9" name="等腰三角形 458">
            <a:extLst>
              <a:ext uri="{FF2B5EF4-FFF2-40B4-BE49-F238E27FC236}">
                <a16:creationId xmlns:a16="http://schemas.microsoft.com/office/drawing/2014/main" id="{6BDEC911-557F-4764-9FCD-A7958D5DF420}"/>
              </a:ext>
            </a:extLst>
          </p:cNvPr>
          <p:cNvSpPr/>
          <p:nvPr/>
        </p:nvSpPr>
        <p:spPr>
          <a:xfrm rot="8800163">
            <a:off x="4252515" y="5281532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6" name="矩形: 圆角 455">
            <a:extLst>
              <a:ext uri="{FF2B5EF4-FFF2-40B4-BE49-F238E27FC236}">
                <a16:creationId xmlns:a16="http://schemas.microsoft.com/office/drawing/2014/main" id="{FC00E746-EBE5-465B-BD2E-E1D90943BA36}"/>
              </a:ext>
            </a:extLst>
          </p:cNvPr>
          <p:cNvSpPr/>
          <p:nvPr/>
        </p:nvSpPr>
        <p:spPr>
          <a:xfrm rot="2203966">
            <a:off x="675711" y="5388658"/>
            <a:ext cx="155126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7" name="等腰三角形 456">
            <a:extLst>
              <a:ext uri="{FF2B5EF4-FFF2-40B4-BE49-F238E27FC236}">
                <a16:creationId xmlns:a16="http://schemas.microsoft.com/office/drawing/2014/main" id="{D6158F90-6C50-48C6-9C8D-D53F2A0F32BE}"/>
              </a:ext>
            </a:extLst>
          </p:cNvPr>
          <p:cNvSpPr/>
          <p:nvPr/>
        </p:nvSpPr>
        <p:spPr>
          <a:xfrm rot="13003966">
            <a:off x="772499" y="5353753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4" name="矩形: 圆角 453">
            <a:extLst>
              <a:ext uri="{FF2B5EF4-FFF2-40B4-BE49-F238E27FC236}">
                <a16:creationId xmlns:a16="http://schemas.microsoft.com/office/drawing/2014/main" id="{740DBFBE-742E-467B-9721-D27888503D20}"/>
              </a:ext>
            </a:extLst>
          </p:cNvPr>
          <p:cNvSpPr/>
          <p:nvPr/>
        </p:nvSpPr>
        <p:spPr>
          <a:xfrm rot="21495535">
            <a:off x="2550544" y="5624838"/>
            <a:ext cx="155125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5" name="等腰三角形 454">
            <a:extLst>
              <a:ext uri="{FF2B5EF4-FFF2-40B4-BE49-F238E27FC236}">
                <a16:creationId xmlns:a16="http://schemas.microsoft.com/office/drawing/2014/main" id="{360578DD-867C-483B-817E-F4794FD95F96}"/>
              </a:ext>
            </a:extLst>
          </p:cNvPr>
          <p:cNvSpPr/>
          <p:nvPr/>
        </p:nvSpPr>
        <p:spPr>
          <a:xfrm rot="10695535">
            <a:off x="2548508" y="5557898"/>
            <a:ext cx="152175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17AF5842-A8F6-4188-9A92-806CA4223621}"/>
              </a:ext>
            </a:extLst>
          </p:cNvPr>
          <p:cNvCxnSpPr>
            <a:cxnSpLocks/>
            <a:stCxn id="453" idx="0"/>
          </p:cNvCxnSpPr>
          <p:nvPr/>
        </p:nvCxnSpPr>
        <p:spPr>
          <a:xfrm flipV="1">
            <a:off x="2621567" y="1990662"/>
            <a:ext cx="1953" cy="260314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9" name="矩形 418">
            <a:extLst>
              <a:ext uri="{FF2B5EF4-FFF2-40B4-BE49-F238E27FC236}">
                <a16:creationId xmlns:a16="http://schemas.microsoft.com/office/drawing/2014/main" id="{A04C71B5-F6E1-4627-920E-5EBC9310F913}"/>
              </a:ext>
            </a:extLst>
          </p:cNvPr>
          <p:cNvSpPr/>
          <p:nvPr/>
        </p:nvSpPr>
        <p:spPr>
          <a:xfrm>
            <a:off x="2064686" y="4390687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0" name="直接连接符 419">
            <a:extLst>
              <a:ext uri="{FF2B5EF4-FFF2-40B4-BE49-F238E27FC236}">
                <a16:creationId xmlns:a16="http://schemas.microsoft.com/office/drawing/2014/main" id="{10E7C257-D3D4-49BB-AA65-9277B1B7D3AB}"/>
              </a:ext>
            </a:extLst>
          </p:cNvPr>
          <p:cNvCxnSpPr>
            <a:cxnSpLocks/>
            <a:stCxn id="455" idx="3"/>
            <a:endCxn id="453" idx="2"/>
          </p:cNvCxnSpPr>
          <p:nvPr/>
        </p:nvCxnSpPr>
        <p:spPr>
          <a:xfrm flipH="1" flipV="1">
            <a:off x="2621566" y="4657453"/>
            <a:ext cx="1954" cy="90046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1" name="椭圆 420">
            <a:extLst>
              <a:ext uri="{FF2B5EF4-FFF2-40B4-BE49-F238E27FC236}">
                <a16:creationId xmlns:a16="http://schemas.microsoft.com/office/drawing/2014/main" id="{656306D7-0A6A-4051-A89D-7ADB5A58BC5F}"/>
              </a:ext>
            </a:extLst>
          </p:cNvPr>
          <p:cNvSpPr/>
          <p:nvPr/>
        </p:nvSpPr>
        <p:spPr>
          <a:xfrm>
            <a:off x="2566382" y="3829738"/>
            <a:ext cx="95465" cy="95465"/>
          </a:xfrm>
          <a:prstGeom prst="ellipse">
            <a:avLst/>
          </a:prstGeom>
          <a:solidFill>
            <a:srgbClr val="A3C3E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645976FC-0766-4D5C-9B98-754712F2A3D0}"/>
              </a:ext>
            </a:extLst>
          </p:cNvPr>
          <p:cNvSpPr/>
          <p:nvPr/>
        </p:nvSpPr>
        <p:spPr>
          <a:xfrm>
            <a:off x="2573729" y="3318640"/>
            <a:ext cx="95465" cy="95465"/>
          </a:xfrm>
          <a:prstGeom prst="ellipse">
            <a:avLst/>
          </a:prstGeom>
          <a:solidFill>
            <a:srgbClr val="8FDC78">
              <a:alpha val="50000"/>
            </a:srgbClr>
          </a:solidFill>
          <a:ln w="317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6E6C7CDC-8F8A-4780-BAB7-BFBA19D5C3F6}"/>
              </a:ext>
            </a:extLst>
          </p:cNvPr>
          <p:cNvSpPr/>
          <p:nvPr/>
        </p:nvSpPr>
        <p:spPr>
          <a:xfrm>
            <a:off x="2573729" y="2807542"/>
            <a:ext cx="95465" cy="95465"/>
          </a:xfrm>
          <a:prstGeom prst="ellipse">
            <a:avLst/>
          </a:prstGeom>
          <a:solidFill>
            <a:srgbClr val="F1AEA2">
              <a:alpha val="50000"/>
            </a:srgbClr>
          </a:solidFill>
          <a:ln w="317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2E1434AF-AF0D-4A6D-8CB0-5B20D32ABA21}"/>
              </a:ext>
            </a:extLst>
          </p:cNvPr>
          <p:cNvSpPr/>
          <p:nvPr/>
        </p:nvSpPr>
        <p:spPr>
          <a:xfrm>
            <a:off x="2573729" y="2296443"/>
            <a:ext cx="95465" cy="95465"/>
          </a:xfrm>
          <a:prstGeom prst="ellipse">
            <a:avLst/>
          </a:prstGeom>
          <a:solidFill>
            <a:srgbClr val="F9BF07">
              <a:alpha val="50000"/>
            </a:srgbClr>
          </a:solidFill>
          <a:ln w="317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9FF31F5D-386D-4FFD-8E54-AE88F698FEC8}"/>
              </a:ext>
            </a:extLst>
          </p:cNvPr>
          <p:cNvCxnSpPr>
            <a:cxnSpLocks/>
            <a:stCxn id="421" idx="3"/>
          </p:cNvCxnSpPr>
          <p:nvPr/>
        </p:nvCxnSpPr>
        <p:spPr>
          <a:xfrm flipH="1">
            <a:off x="1566349" y="3911223"/>
            <a:ext cx="1014014" cy="87436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9" name="矩形 428">
            <a:extLst>
              <a:ext uri="{FF2B5EF4-FFF2-40B4-BE49-F238E27FC236}">
                <a16:creationId xmlns:a16="http://schemas.microsoft.com/office/drawing/2014/main" id="{39D36C07-D854-454D-B55C-156385688682}"/>
              </a:ext>
            </a:extLst>
          </p:cNvPr>
          <p:cNvSpPr/>
          <p:nvPr/>
        </p:nvSpPr>
        <p:spPr>
          <a:xfrm>
            <a:off x="817667" y="4263823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2Left">
              <a:rot lat="108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835B0F72-0F21-4A16-831F-36650449F3BE}"/>
              </a:ext>
            </a:extLst>
          </p:cNvPr>
          <p:cNvCxnSpPr>
            <a:cxnSpLocks/>
          </p:cNvCxnSpPr>
          <p:nvPr/>
        </p:nvCxnSpPr>
        <p:spPr>
          <a:xfrm flipH="1" flipV="1">
            <a:off x="1350083" y="4343773"/>
            <a:ext cx="225205" cy="6398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矩形 433">
            <a:extLst>
              <a:ext uri="{FF2B5EF4-FFF2-40B4-BE49-F238E27FC236}">
                <a16:creationId xmlns:a16="http://schemas.microsoft.com/office/drawing/2014/main" id="{4E21B8BE-F7F8-40E3-A171-7106323C5D99}"/>
              </a:ext>
            </a:extLst>
          </p:cNvPr>
          <p:cNvSpPr/>
          <p:nvPr/>
        </p:nvSpPr>
        <p:spPr>
          <a:xfrm>
            <a:off x="1483897" y="4785590"/>
            <a:ext cx="63643" cy="63643"/>
          </a:xfrm>
          <a:prstGeom prst="rect">
            <a:avLst/>
          </a:prstGeom>
          <a:solidFill>
            <a:srgbClr val="A3C3ED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5" name="直接连接符 434">
            <a:extLst>
              <a:ext uri="{FF2B5EF4-FFF2-40B4-BE49-F238E27FC236}">
                <a16:creationId xmlns:a16="http://schemas.microsoft.com/office/drawing/2014/main" id="{381E43A4-4E2F-4692-AC43-A02B8CBF6C96}"/>
              </a:ext>
            </a:extLst>
          </p:cNvPr>
          <p:cNvCxnSpPr>
            <a:cxnSpLocks/>
            <a:stCxn id="421" idx="5"/>
          </p:cNvCxnSpPr>
          <p:nvPr/>
        </p:nvCxnSpPr>
        <p:spPr>
          <a:xfrm>
            <a:off x="2647867" y="3911223"/>
            <a:ext cx="1016714" cy="845055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9" name="矩形 438">
            <a:extLst>
              <a:ext uri="{FF2B5EF4-FFF2-40B4-BE49-F238E27FC236}">
                <a16:creationId xmlns:a16="http://schemas.microsoft.com/office/drawing/2014/main" id="{832F59BC-6884-45C0-BBBE-E59F3D236B5C}"/>
              </a:ext>
            </a:extLst>
          </p:cNvPr>
          <p:cNvSpPr/>
          <p:nvPr/>
        </p:nvSpPr>
        <p:spPr>
          <a:xfrm>
            <a:off x="3314701" y="4255330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1Right">
              <a:rot lat="108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DA2F3085-5DC8-4A30-A68E-8EBA72B3E8E4}"/>
              </a:ext>
            </a:extLst>
          </p:cNvPr>
          <p:cNvCxnSpPr>
            <a:cxnSpLocks/>
          </p:cNvCxnSpPr>
          <p:nvPr/>
        </p:nvCxnSpPr>
        <p:spPr>
          <a:xfrm flipV="1">
            <a:off x="3612045" y="4343773"/>
            <a:ext cx="312622" cy="63083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矩形 443">
            <a:extLst>
              <a:ext uri="{FF2B5EF4-FFF2-40B4-BE49-F238E27FC236}">
                <a16:creationId xmlns:a16="http://schemas.microsoft.com/office/drawing/2014/main" id="{B0BE9232-6554-4649-97DF-D699C6827C9B}"/>
              </a:ext>
            </a:extLst>
          </p:cNvPr>
          <p:cNvSpPr/>
          <p:nvPr/>
        </p:nvSpPr>
        <p:spPr>
          <a:xfrm>
            <a:off x="3669394" y="4756278"/>
            <a:ext cx="63643" cy="63643"/>
          </a:xfrm>
          <a:prstGeom prst="rect">
            <a:avLst/>
          </a:prstGeom>
          <a:solidFill>
            <a:srgbClr val="A3C3ED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45" name="直接连接符 444">
            <a:extLst>
              <a:ext uri="{FF2B5EF4-FFF2-40B4-BE49-F238E27FC236}">
                <a16:creationId xmlns:a16="http://schemas.microsoft.com/office/drawing/2014/main" id="{080C7A06-E8FF-4175-8436-9E9A69152E2C}"/>
              </a:ext>
            </a:extLst>
          </p:cNvPr>
          <p:cNvCxnSpPr>
            <a:cxnSpLocks/>
            <a:endCxn id="459" idx="3"/>
          </p:cNvCxnSpPr>
          <p:nvPr/>
        </p:nvCxnSpPr>
        <p:spPr>
          <a:xfrm>
            <a:off x="3736602" y="4817411"/>
            <a:ext cx="572567" cy="46993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直接连接符 451">
            <a:extLst>
              <a:ext uri="{FF2B5EF4-FFF2-40B4-BE49-F238E27FC236}">
                <a16:creationId xmlns:a16="http://schemas.microsoft.com/office/drawing/2014/main" id="{2BE1602B-EC50-4E4E-9BDC-7E0C87F4B7BE}"/>
              </a:ext>
            </a:extLst>
          </p:cNvPr>
          <p:cNvCxnSpPr>
            <a:cxnSpLocks/>
            <a:stCxn id="457" idx="3"/>
          </p:cNvCxnSpPr>
          <p:nvPr/>
        </p:nvCxnSpPr>
        <p:spPr>
          <a:xfrm flipV="1">
            <a:off x="869737" y="4854642"/>
            <a:ext cx="583026" cy="506133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3" name="矩形 452">
            <a:extLst>
              <a:ext uri="{FF2B5EF4-FFF2-40B4-BE49-F238E27FC236}">
                <a16:creationId xmlns:a16="http://schemas.microsoft.com/office/drawing/2014/main" id="{71133971-783C-4CCA-A111-E694F76B02DD}"/>
              </a:ext>
            </a:extLst>
          </p:cNvPr>
          <p:cNvSpPr/>
          <p:nvPr/>
        </p:nvSpPr>
        <p:spPr>
          <a:xfrm>
            <a:off x="2589745" y="4593810"/>
            <a:ext cx="63643" cy="636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7" name="文本框 406">
            <a:extLst>
              <a:ext uri="{FF2B5EF4-FFF2-40B4-BE49-F238E27FC236}">
                <a16:creationId xmlns:a16="http://schemas.microsoft.com/office/drawing/2014/main" id="{F9046A8F-0E43-48DC-A1E2-8D91EA602BE8}"/>
              </a:ext>
            </a:extLst>
          </p:cNvPr>
          <p:cNvSpPr txBox="1"/>
          <p:nvPr/>
        </p:nvSpPr>
        <p:spPr>
          <a:xfrm>
            <a:off x="2187880" y="5860012"/>
            <a:ext cx="858390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8" name="文本框 407">
            <a:extLst>
              <a:ext uri="{FF2B5EF4-FFF2-40B4-BE49-F238E27FC236}">
                <a16:creationId xmlns:a16="http://schemas.microsoft.com/office/drawing/2014/main" id="{0B25335E-601A-4D74-B942-534B5D7D5910}"/>
              </a:ext>
            </a:extLst>
          </p:cNvPr>
          <p:cNvSpPr txBox="1"/>
          <p:nvPr/>
        </p:nvSpPr>
        <p:spPr>
          <a:xfrm>
            <a:off x="4128852" y="5569565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79B54E7E-2868-4895-A8BF-83053C6272C2}"/>
              </a:ext>
            </a:extLst>
          </p:cNvPr>
          <p:cNvCxnSpPr/>
          <p:nvPr/>
        </p:nvCxnSpPr>
        <p:spPr>
          <a:xfrm>
            <a:off x="2517547" y="2152450"/>
            <a:ext cx="203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6DFC86AC-267A-4BD1-ACBF-2098ADB83671}"/>
              </a:ext>
            </a:extLst>
          </p:cNvPr>
          <p:cNvCxnSpPr/>
          <p:nvPr/>
        </p:nvCxnSpPr>
        <p:spPr>
          <a:xfrm>
            <a:off x="2517547" y="4239659"/>
            <a:ext cx="203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1" name="文本框 410">
                <a:extLst>
                  <a:ext uri="{FF2B5EF4-FFF2-40B4-BE49-F238E27FC236}">
                    <a16:creationId xmlns:a16="http://schemas.microsoft.com/office/drawing/2014/main" id="{B92D669F-F365-494A-9704-3642D0CAFDAC}"/>
                  </a:ext>
                </a:extLst>
              </p:cNvPr>
              <p:cNvSpPr txBox="1"/>
              <p:nvPr/>
            </p:nvSpPr>
            <p:spPr>
              <a:xfrm>
                <a:off x="2638089" y="4076328"/>
                <a:ext cx="558565" cy="290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11" name="文本框 410">
                <a:extLst>
                  <a:ext uri="{FF2B5EF4-FFF2-40B4-BE49-F238E27FC236}">
                    <a16:creationId xmlns:a16="http://schemas.microsoft.com/office/drawing/2014/main" id="{B92D669F-F365-494A-9704-3642D0CAF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089" y="4076328"/>
                <a:ext cx="558565" cy="290447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85E96CF1-890D-4ADF-861F-CEFB17F7FEF2}"/>
                  </a:ext>
                </a:extLst>
              </p:cNvPr>
              <p:cNvSpPr txBox="1"/>
              <p:nvPr/>
            </p:nvSpPr>
            <p:spPr>
              <a:xfrm>
                <a:off x="2676692" y="1990662"/>
                <a:ext cx="585491" cy="290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85E96CF1-890D-4ADF-861F-CEFB17F7F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92" y="1990662"/>
                <a:ext cx="585491" cy="290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/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/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9D769A-D05F-43AE-8F1D-7D49FA7F5140}"/>
              </a:ext>
            </a:extLst>
          </p:cNvPr>
          <p:cNvGrpSpPr/>
          <p:nvPr/>
        </p:nvGrpSpPr>
        <p:grpSpPr>
          <a:xfrm>
            <a:off x="4883532" y="3583232"/>
            <a:ext cx="533692" cy="209657"/>
            <a:chOff x="4967577" y="3583232"/>
            <a:chExt cx="533692" cy="209657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47D9AC-36F0-4B9C-A412-CA627BFC6F2D}"/>
                </a:ext>
              </a:extLst>
            </p:cNvPr>
            <p:cNvSpPr/>
            <p:nvPr/>
          </p:nvSpPr>
          <p:spPr>
            <a:xfrm>
              <a:off x="5048964" y="3649540"/>
              <a:ext cx="63643" cy="63643"/>
            </a:xfrm>
            <a:prstGeom prst="rect">
              <a:avLst/>
            </a:prstGeom>
            <a:solidFill>
              <a:srgbClr val="A3C3ED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62E0AD9-F01E-4B66-9C87-672FBF7FFAAE}"/>
                </a:ext>
              </a:extLst>
            </p:cNvPr>
            <p:cNvSpPr/>
            <p:nvPr/>
          </p:nvSpPr>
          <p:spPr>
            <a:xfrm>
              <a:off x="5361211" y="3649540"/>
              <a:ext cx="63643" cy="63643"/>
            </a:xfrm>
            <a:prstGeom prst="rect">
              <a:avLst/>
            </a:prstGeom>
            <a:solidFill>
              <a:srgbClr val="A3C3ED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DFC0B3A-D2BD-47B1-9C8E-429797F2A770}"/>
                </a:ext>
              </a:extLst>
            </p:cNvPr>
            <p:cNvSpPr/>
            <p:nvPr/>
          </p:nvSpPr>
          <p:spPr>
            <a:xfrm>
              <a:off x="5205087" y="3649540"/>
              <a:ext cx="63643" cy="6364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97DE263-627A-4FAA-919F-044BC30270E9}"/>
                </a:ext>
              </a:extLst>
            </p:cNvPr>
            <p:cNvSpPr/>
            <p:nvPr/>
          </p:nvSpPr>
          <p:spPr>
            <a:xfrm>
              <a:off x="4967577" y="3583232"/>
              <a:ext cx="533692" cy="209657"/>
            </a:xfrm>
            <a:prstGeom prst="roundRect">
              <a:avLst>
                <a:gd name="adj" fmla="val 25849"/>
              </a:avLst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2F37E71-FFC8-46D2-894C-927859C57E3A}"/>
              </a:ext>
            </a:extLst>
          </p:cNvPr>
          <p:cNvCxnSpPr>
            <a:cxnSpLocks/>
          </p:cNvCxnSpPr>
          <p:nvPr/>
        </p:nvCxnSpPr>
        <p:spPr>
          <a:xfrm>
            <a:off x="5522794" y="3688061"/>
            <a:ext cx="732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C16DF29-2CCD-4C4C-A396-5E1C5F563D04}"/>
              </a:ext>
            </a:extLst>
          </p:cNvPr>
          <p:cNvSpPr txBox="1"/>
          <p:nvPr/>
        </p:nvSpPr>
        <p:spPr>
          <a:xfrm>
            <a:off x="5445880" y="336154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FA9DB0C9-3D88-48E0-B70E-E29B7A16E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5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C3026D8-DB2B-4C1C-88A1-6E804CC03E44}"/>
              </a:ext>
            </a:extLst>
          </p:cNvPr>
          <p:cNvSpPr/>
          <p:nvPr/>
        </p:nvSpPr>
        <p:spPr>
          <a:xfrm>
            <a:off x="0" y="5821986"/>
            <a:ext cx="1324598" cy="502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04045A-9521-464F-8532-EFF602B7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25" y="-67738"/>
            <a:ext cx="8404225" cy="609600"/>
          </a:xfrm>
        </p:spPr>
        <p:txBody>
          <a:bodyPr/>
          <a:lstStyle/>
          <a:p>
            <a:r>
              <a:rPr lang="en-US" altLang="zh-CN"/>
              <a:t>Introduction – Background knowledge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2D343-B29F-4424-80E4-20AC9238E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2D657-22B3-49C1-AFF2-5C258475D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/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Cost volume in MVS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sz="1600" dirty="0"/>
                  <a:t>For each pixel in the reference view: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Sample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600" dirty="0"/>
                  <a:t> depth hypotheses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Project the depth hypo. to each source view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For each depth hypo., compute the variance of features across all views (photometric consistency)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blipFill>
                <a:blip r:embed="rId3"/>
                <a:stretch>
                  <a:fillRect l="-600" t="-2155" b="-4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立方体 222">
            <a:extLst>
              <a:ext uri="{FF2B5EF4-FFF2-40B4-BE49-F238E27FC236}">
                <a16:creationId xmlns:a16="http://schemas.microsoft.com/office/drawing/2014/main" id="{516513F1-593C-4C75-850F-3C0C8E0CFFDD}"/>
              </a:ext>
            </a:extLst>
          </p:cNvPr>
          <p:cNvSpPr/>
          <p:nvPr/>
        </p:nvSpPr>
        <p:spPr>
          <a:xfrm>
            <a:off x="6642539" y="3131356"/>
            <a:ext cx="469618" cy="469618"/>
          </a:xfrm>
          <a:prstGeom prst="cube">
            <a:avLst/>
          </a:prstGeom>
          <a:solidFill>
            <a:srgbClr val="8FDC7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立方体 223">
            <a:extLst>
              <a:ext uri="{FF2B5EF4-FFF2-40B4-BE49-F238E27FC236}">
                <a16:creationId xmlns:a16="http://schemas.microsoft.com/office/drawing/2014/main" id="{3035E153-A11E-4145-B0F8-C0949F9276BA}"/>
              </a:ext>
            </a:extLst>
          </p:cNvPr>
          <p:cNvSpPr/>
          <p:nvPr/>
        </p:nvSpPr>
        <p:spPr>
          <a:xfrm>
            <a:off x="6433032" y="3411299"/>
            <a:ext cx="469618" cy="469618"/>
          </a:xfrm>
          <a:prstGeom prst="cube">
            <a:avLst/>
          </a:prstGeom>
          <a:solidFill>
            <a:srgbClr val="A3C3ED">
              <a:alpha val="60000"/>
            </a:srgbClr>
          </a:solidFill>
          <a:ln w="952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FCA3BB12-9E8B-47BB-A394-C3B728B60046}"/>
              </a:ext>
            </a:extLst>
          </p:cNvPr>
          <p:cNvSpPr txBox="1"/>
          <p:nvPr/>
        </p:nvSpPr>
        <p:spPr>
          <a:xfrm>
            <a:off x="341387" y="5611997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8" name="矩形: 圆角 457">
            <a:extLst>
              <a:ext uri="{FF2B5EF4-FFF2-40B4-BE49-F238E27FC236}">
                <a16:creationId xmlns:a16="http://schemas.microsoft.com/office/drawing/2014/main" id="{2340F896-A124-47CE-B1E4-C7FA8C24A1EA}"/>
              </a:ext>
            </a:extLst>
          </p:cNvPr>
          <p:cNvSpPr/>
          <p:nvPr/>
        </p:nvSpPr>
        <p:spPr>
          <a:xfrm rot="19600163">
            <a:off x="4336593" y="5323278"/>
            <a:ext cx="155126" cy="252079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9" name="等腰三角形 458">
            <a:extLst>
              <a:ext uri="{FF2B5EF4-FFF2-40B4-BE49-F238E27FC236}">
                <a16:creationId xmlns:a16="http://schemas.microsoft.com/office/drawing/2014/main" id="{6BDEC911-557F-4764-9FCD-A7958D5DF420}"/>
              </a:ext>
            </a:extLst>
          </p:cNvPr>
          <p:cNvSpPr/>
          <p:nvPr/>
        </p:nvSpPr>
        <p:spPr>
          <a:xfrm rot="8800163">
            <a:off x="4252515" y="5281532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6" name="矩形: 圆角 455">
            <a:extLst>
              <a:ext uri="{FF2B5EF4-FFF2-40B4-BE49-F238E27FC236}">
                <a16:creationId xmlns:a16="http://schemas.microsoft.com/office/drawing/2014/main" id="{FC00E746-EBE5-465B-BD2E-E1D90943BA36}"/>
              </a:ext>
            </a:extLst>
          </p:cNvPr>
          <p:cNvSpPr/>
          <p:nvPr/>
        </p:nvSpPr>
        <p:spPr>
          <a:xfrm rot="2203966">
            <a:off x="675711" y="5388658"/>
            <a:ext cx="155126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7" name="等腰三角形 456">
            <a:extLst>
              <a:ext uri="{FF2B5EF4-FFF2-40B4-BE49-F238E27FC236}">
                <a16:creationId xmlns:a16="http://schemas.microsoft.com/office/drawing/2014/main" id="{D6158F90-6C50-48C6-9C8D-D53F2A0F32BE}"/>
              </a:ext>
            </a:extLst>
          </p:cNvPr>
          <p:cNvSpPr/>
          <p:nvPr/>
        </p:nvSpPr>
        <p:spPr>
          <a:xfrm rot="13003966">
            <a:off x="772499" y="5353753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4" name="矩形: 圆角 453">
            <a:extLst>
              <a:ext uri="{FF2B5EF4-FFF2-40B4-BE49-F238E27FC236}">
                <a16:creationId xmlns:a16="http://schemas.microsoft.com/office/drawing/2014/main" id="{740DBFBE-742E-467B-9721-D27888503D20}"/>
              </a:ext>
            </a:extLst>
          </p:cNvPr>
          <p:cNvSpPr/>
          <p:nvPr/>
        </p:nvSpPr>
        <p:spPr>
          <a:xfrm rot="21495535">
            <a:off x="2550544" y="5624838"/>
            <a:ext cx="155125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5" name="等腰三角形 454">
            <a:extLst>
              <a:ext uri="{FF2B5EF4-FFF2-40B4-BE49-F238E27FC236}">
                <a16:creationId xmlns:a16="http://schemas.microsoft.com/office/drawing/2014/main" id="{360578DD-867C-483B-817E-F4794FD95F96}"/>
              </a:ext>
            </a:extLst>
          </p:cNvPr>
          <p:cNvSpPr/>
          <p:nvPr/>
        </p:nvSpPr>
        <p:spPr>
          <a:xfrm rot="10695535">
            <a:off x="2548508" y="5557898"/>
            <a:ext cx="152175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17AF5842-A8F6-4188-9A92-806CA4223621}"/>
              </a:ext>
            </a:extLst>
          </p:cNvPr>
          <p:cNvCxnSpPr>
            <a:cxnSpLocks/>
            <a:stCxn id="453" idx="0"/>
          </p:cNvCxnSpPr>
          <p:nvPr/>
        </p:nvCxnSpPr>
        <p:spPr>
          <a:xfrm flipV="1">
            <a:off x="2621567" y="1990662"/>
            <a:ext cx="1953" cy="260314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9" name="矩形 418">
            <a:extLst>
              <a:ext uri="{FF2B5EF4-FFF2-40B4-BE49-F238E27FC236}">
                <a16:creationId xmlns:a16="http://schemas.microsoft.com/office/drawing/2014/main" id="{A04C71B5-F6E1-4627-920E-5EBC9310F913}"/>
              </a:ext>
            </a:extLst>
          </p:cNvPr>
          <p:cNvSpPr/>
          <p:nvPr/>
        </p:nvSpPr>
        <p:spPr>
          <a:xfrm>
            <a:off x="2064686" y="4390687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0" name="直接连接符 419">
            <a:extLst>
              <a:ext uri="{FF2B5EF4-FFF2-40B4-BE49-F238E27FC236}">
                <a16:creationId xmlns:a16="http://schemas.microsoft.com/office/drawing/2014/main" id="{10E7C257-D3D4-49BB-AA65-9277B1B7D3AB}"/>
              </a:ext>
            </a:extLst>
          </p:cNvPr>
          <p:cNvCxnSpPr>
            <a:cxnSpLocks/>
            <a:stCxn id="455" idx="3"/>
            <a:endCxn id="453" idx="2"/>
          </p:cNvCxnSpPr>
          <p:nvPr/>
        </p:nvCxnSpPr>
        <p:spPr>
          <a:xfrm flipH="1" flipV="1">
            <a:off x="2621566" y="4657453"/>
            <a:ext cx="1954" cy="90046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1" name="椭圆 420">
            <a:extLst>
              <a:ext uri="{FF2B5EF4-FFF2-40B4-BE49-F238E27FC236}">
                <a16:creationId xmlns:a16="http://schemas.microsoft.com/office/drawing/2014/main" id="{656306D7-0A6A-4051-A89D-7ADB5A58BC5F}"/>
              </a:ext>
            </a:extLst>
          </p:cNvPr>
          <p:cNvSpPr/>
          <p:nvPr/>
        </p:nvSpPr>
        <p:spPr>
          <a:xfrm>
            <a:off x="2566382" y="3829738"/>
            <a:ext cx="95465" cy="95465"/>
          </a:xfrm>
          <a:prstGeom prst="ellipse">
            <a:avLst/>
          </a:prstGeom>
          <a:solidFill>
            <a:srgbClr val="A3C3ED">
              <a:alpha val="60000"/>
            </a:srgbClr>
          </a:solidFill>
          <a:ln w="317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645976FC-0766-4D5C-9B98-754712F2A3D0}"/>
              </a:ext>
            </a:extLst>
          </p:cNvPr>
          <p:cNvSpPr/>
          <p:nvPr/>
        </p:nvSpPr>
        <p:spPr>
          <a:xfrm>
            <a:off x="2573729" y="3318640"/>
            <a:ext cx="95465" cy="95465"/>
          </a:xfrm>
          <a:prstGeom prst="ellipse">
            <a:avLst/>
          </a:prstGeom>
          <a:solidFill>
            <a:srgbClr val="8FDC7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4705C2F6-1778-4C6A-BA18-94B7B4473EFB}"/>
              </a:ext>
            </a:extLst>
          </p:cNvPr>
          <p:cNvCxnSpPr>
            <a:cxnSpLocks/>
            <a:stCxn id="422" idx="3"/>
          </p:cNvCxnSpPr>
          <p:nvPr/>
        </p:nvCxnSpPr>
        <p:spPr>
          <a:xfrm flipH="1">
            <a:off x="1497162" y="3400125"/>
            <a:ext cx="1090547" cy="125297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9FF31F5D-386D-4FFD-8E54-AE88F698FEC8}"/>
              </a:ext>
            </a:extLst>
          </p:cNvPr>
          <p:cNvCxnSpPr>
            <a:cxnSpLocks/>
            <a:stCxn id="421" idx="3"/>
          </p:cNvCxnSpPr>
          <p:nvPr/>
        </p:nvCxnSpPr>
        <p:spPr>
          <a:xfrm flipH="1">
            <a:off x="1566349" y="3911223"/>
            <a:ext cx="1014014" cy="874367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9" name="矩形 428">
            <a:extLst>
              <a:ext uri="{FF2B5EF4-FFF2-40B4-BE49-F238E27FC236}">
                <a16:creationId xmlns:a16="http://schemas.microsoft.com/office/drawing/2014/main" id="{39D36C07-D854-454D-B55C-156385688682}"/>
              </a:ext>
            </a:extLst>
          </p:cNvPr>
          <p:cNvSpPr/>
          <p:nvPr/>
        </p:nvSpPr>
        <p:spPr>
          <a:xfrm>
            <a:off x="817667" y="4263823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2Left">
              <a:rot lat="108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835B0F72-0F21-4A16-831F-36650449F3BE}"/>
              </a:ext>
            </a:extLst>
          </p:cNvPr>
          <p:cNvCxnSpPr>
            <a:cxnSpLocks/>
          </p:cNvCxnSpPr>
          <p:nvPr/>
        </p:nvCxnSpPr>
        <p:spPr>
          <a:xfrm flipH="1" flipV="1">
            <a:off x="1350083" y="4343773"/>
            <a:ext cx="225205" cy="6398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矩形 431">
            <a:extLst>
              <a:ext uri="{FF2B5EF4-FFF2-40B4-BE49-F238E27FC236}">
                <a16:creationId xmlns:a16="http://schemas.microsoft.com/office/drawing/2014/main" id="{F936466C-01C2-4B6C-8FDB-8ECAD971E9A8}"/>
              </a:ext>
            </a:extLst>
          </p:cNvPr>
          <p:cNvSpPr/>
          <p:nvPr/>
        </p:nvSpPr>
        <p:spPr>
          <a:xfrm>
            <a:off x="1433518" y="4653102"/>
            <a:ext cx="63643" cy="63643"/>
          </a:xfrm>
          <a:prstGeom prst="rect">
            <a:avLst/>
          </a:prstGeom>
          <a:solidFill>
            <a:srgbClr val="8FDC78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4" name="矩形 433">
            <a:extLst>
              <a:ext uri="{FF2B5EF4-FFF2-40B4-BE49-F238E27FC236}">
                <a16:creationId xmlns:a16="http://schemas.microsoft.com/office/drawing/2014/main" id="{4E21B8BE-F7F8-40E3-A171-7106323C5D99}"/>
              </a:ext>
            </a:extLst>
          </p:cNvPr>
          <p:cNvSpPr/>
          <p:nvPr/>
        </p:nvSpPr>
        <p:spPr>
          <a:xfrm>
            <a:off x="1483897" y="4785590"/>
            <a:ext cx="63643" cy="63643"/>
          </a:xfrm>
          <a:prstGeom prst="rect">
            <a:avLst/>
          </a:prstGeom>
          <a:solidFill>
            <a:srgbClr val="A3C3ED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5" name="直接连接符 434">
            <a:extLst>
              <a:ext uri="{FF2B5EF4-FFF2-40B4-BE49-F238E27FC236}">
                <a16:creationId xmlns:a16="http://schemas.microsoft.com/office/drawing/2014/main" id="{381E43A4-4E2F-4692-AC43-A02B8CBF6C96}"/>
              </a:ext>
            </a:extLst>
          </p:cNvPr>
          <p:cNvCxnSpPr>
            <a:cxnSpLocks/>
            <a:stCxn id="421" idx="5"/>
          </p:cNvCxnSpPr>
          <p:nvPr/>
        </p:nvCxnSpPr>
        <p:spPr>
          <a:xfrm>
            <a:off x="2647867" y="3911223"/>
            <a:ext cx="1016714" cy="845055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1B467AAB-5E5C-4EFB-9C8F-D2D441D05AEC}"/>
              </a:ext>
            </a:extLst>
          </p:cNvPr>
          <p:cNvCxnSpPr>
            <a:cxnSpLocks/>
            <a:stCxn id="422" idx="5"/>
          </p:cNvCxnSpPr>
          <p:nvPr/>
        </p:nvCxnSpPr>
        <p:spPr>
          <a:xfrm>
            <a:off x="2655214" y="3400125"/>
            <a:ext cx="1069525" cy="122802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9" name="矩形 438">
            <a:extLst>
              <a:ext uri="{FF2B5EF4-FFF2-40B4-BE49-F238E27FC236}">
                <a16:creationId xmlns:a16="http://schemas.microsoft.com/office/drawing/2014/main" id="{832F59BC-6884-45C0-BBBE-E59F3D236B5C}"/>
              </a:ext>
            </a:extLst>
          </p:cNvPr>
          <p:cNvSpPr/>
          <p:nvPr/>
        </p:nvSpPr>
        <p:spPr>
          <a:xfrm>
            <a:off x="3314701" y="4255330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1Right">
              <a:rot lat="108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DA2F3085-5DC8-4A30-A68E-8EBA72B3E8E4}"/>
              </a:ext>
            </a:extLst>
          </p:cNvPr>
          <p:cNvCxnSpPr>
            <a:cxnSpLocks/>
          </p:cNvCxnSpPr>
          <p:nvPr/>
        </p:nvCxnSpPr>
        <p:spPr>
          <a:xfrm flipV="1">
            <a:off x="3612045" y="4343773"/>
            <a:ext cx="312622" cy="63083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矩形 441">
            <a:extLst>
              <a:ext uri="{FF2B5EF4-FFF2-40B4-BE49-F238E27FC236}">
                <a16:creationId xmlns:a16="http://schemas.microsoft.com/office/drawing/2014/main" id="{EAF98EDF-252A-412B-83B7-42D8347F04D9}"/>
              </a:ext>
            </a:extLst>
          </p:cNvPr>
          <p:cNvSpPr/>
          <p:nvPr/>
        </p:nvSpPr>
        <p:spPr>
          <a:xfrm>
            <a:off x="3730194" y="4639771"/>
            <a:ext cx="63643" cy="63643"/>
          </a:xfrm>
          <a:prstGeom prst="rect">
            <a:avLst/>
          </a:prstGeom>
          <a:solidFill>
            <a:srgbClr val="8FDC78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4" name="矩形 443">
            <a:extLst>
              <a:ext uri="{FF2B5EF4-FFF2-40B4-BE49-F238E27FC236}">
                <a16:creationId xmlns:a16="http://schemas.microsoft.com/office/drawing/2014/main" id="{B0BE9232-6554-4649-97DF-D699C6827C9B}"/>
              </a:ext>
            </a:extLst>
          </p:cNvPr>
          <p:cNvSpPr/>
          <p:nvPr/>
        </p:nvSpPr>
        <p:spPr>
          <a:xfrm>
            <a:off x="3669394" y="4756278"/>
            <a:ext cx="63643" cy="63643"/>
          </a:xfrm>
          <a:prstGeom prst="rect">
            <a:avLst/>
          </a:prstGeom>
          <a:solidFill>
            <a:srgbClr val="A3C3ED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45" name="直接连接符 444">
            <a:extLst>
              <a:ext uri="{FF2B5EF4-FFF2-40B4-BE49-F238E27FC236}">
                <a16:creationId xmlns:a16="http://schemas.microsoft.com/office/drawing/2014/main" id="{080C7A06-E8FF-4175-8436-9E9A69152E2C}"/>
              </a:ext>
            </a:extLst>
          </p:cNvPr>
          <p:cNvCxnSpPr>
            <a:cxnSpLocks/>
            <a:endCxn id="459" idx="3"/>
          </p:cNvCxnSpPr>
          <p:nvPr/>
        </p:nvCxnSpPr>
        <p:spPr>
          <a:xfrm>
            <a:off x="3736602" y="4817411"/>
            <a:ext cx="572567" cy="469938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直接连接符 445">
            <a:extLst>
              <a:ext uri="{FF2B5EF4-FFF2-40B4-BE49-F238E27FC236}">
                <a16:creationId xmlns:a16="http://schemas.microsoft.com/office/drawing/2014/main" id="{70AA3790-2255-4B5D-BFD4-A704C0BFAB69}"/>
              </a:ext>
            </a:extLst>
          </p:cNvPr>
          <p:cNvCxnSpPr>
            <a:cxnSpLocks/>
            <a:endCxn id="459" idx="3"/>
          </p:cNvCxnSpPr>
          <p:nvPr/>
        </p:nvCxnSpPr>
        <p:spPr>
          <a:xfrm>
            <a:off x="3797402" y="4703414"/>
            <a:ext cx="511767" cy="583935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直接连接符 450">
            <a:extLst>
              <a:ext uri="{FF2B5EF4-FFF2-40B4-BE49-F238E27FC236}">
                <a16:creationId xmlns:a16="http://schemas.microsoft.com/office/drawing/2014/main" id="{0C0DBE6C-CA6C-41D4-924E-A1240F974A0C}"/>
              </a:ext>
            </a:extLst>
          </p:cNvPr>
          <p:cNvCxnSpPr>
            <a:cxnSpLocks/>
            <a:stCxn id="457" idx="3"/>
          </p:cNvCxnSpPr>
          <p:nvPr/>
        </p:nvCxnSpPr>
        <p:spPr>
          <a:xfrm flipV="1">
            <a:off x="869737" y="4720598"/>
            <a:ext cx="560003" cy="64017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直接连接符 451">
            <a:extLst>
              <a:ext uri="{FF2B5EF4-FFF2-40B4-BE49-F238E27FC236}">
                <a16:creationId xmlns:a16="http://schemas.microsoft.com/office/drawing/2014/main" id="{2BE1602B-EC50-4E4E-9BDC-7E0C87F4B7BE}"/>
              </a:ext>
            </a:extLst>
          </p:cNvPr>
          <p:cNvCxnSpPr>
            <a:cxnSpLocks/>
            <a:stCxn id="457" idx="3"/>
          </p:cNvCxnSpPr>
          <p:nvPr/>
        </p:nvCxnSpPr>
        <p:spPr>
          <a:xfrm flipV="1">
            <a:off x="869737" y="4854642"/>
            <a:ext cx="583026" cy="506133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3" name="矩形 452">
            <a:extLst>
              <a:ext uri="{FF2B5EF4-FFF2-40B4-BE49-F238E27FC236}">
                <a16:creationId xmlns:a16="http://schemas.microsoft.com/office/drawing/2014/main" id="{71133971-783C-4CCA-A111-E694F76B02DD}"/>
              </a:ext>
            </a:extLst>
          </p:cNvPr>
          <p:cNvSpPr/>
          <p:nvPr/>
        </p:nvSpPr>
        <p:spPr>
          <a:xfrm>
            <a:off x="2589745" y="4593810"/>
            <a:ext cx="63643" cy="636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7" name="文本框 406">
            <a:extLst>
              <a:ext uri="{FF2B5EF4-FFF2-40B4-BE49-F238E27FC236}">
                <a16:creationId xmlns:a16="http://schemas.microsoft.com/office/drawing/2014/main" id="{F9046A8F-0E43-48DC-A1E2-8D91EA602BE8}"/>
              </a:ext>
            </a:extLst>
          </p:cNvPr>
          <p:cNvSpPr txBox="1"/>
          <p:nvPr/>
        </p:nvSpPr>
        <p:spPr>
          <a:xfrm>
            <a:off x="2187880" y="5860012"/>
            <a:ext cx="858390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8" name="文本框 407">
            <a:extLst>
              <a:ext uri="{FF2B5EF4-FFF2-40B4-BE49-F238E27FC236}">
                <a16:creationId xmlns:a16="http://schemas.microsoft.com/office/drawing/2014/main" id="{0B25335E-601A-4D74-B942-534B5D7D5910}"/>
              </a:ext>
            </a:extLst>
          </p:cNvPr>
          <p:cNvSpPr txBox="1"/>
          <p:nvPr/>
        </p:nvSpPr>
        <p:spPr>
          <a:xfrm>
            <a:off x="4128852" y="5569565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79B54E7E-2868-4895-A8BF-83053C6272C2}"/>
              </a:ext>
            </a:extLst>
          </p:cNvPr>
          <p:cNvCxnSpPr/>
          <p:nvPr/>
        </p:nvCxnSpPr>
        <p:spPr>
          <a:xfrm>
            <a:off x="2517547" y="2152450"/>
            <a:ext cx="203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6DFC86AC-267A-4BD1-ACBF-2098ADB83671}"/>
              </a:ext>
            </a:extLst>
          </p:cNvPr>
          <p:cNvCxnSpPr/>
          <p:nvPr/>
        </p:nvCxnSpPr>
        <p:spPr>
          <a:xfrm>
            <a:off x="2517547" y="4239659"/>
            <a:ext cx="203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1" name="文本框 410">
                <a:extLst>
                  <a:ext uri="{FF2B5EF4-FFF2-40B4-BE49-F238E27FC236}">
                    <a16:creationId xmlns:a16="http://schemas.microsoft.com/office/drawing/2014/main" id="{B92D669F-F365-494A-9704-3642D0CAFDAC}"/>
                  </a:ext>
                </a:extLst>
              </p:cNvPr>
              <p:cNvSpPr txBox="1"/>
              <p:nvPr/>
            </p:nvSpPr>
            <p:spPr>
              <a:xfrm>
                <a:off x="2638089" y="4076328"/>
                <a:ext cx="558565" cy="290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11" name="文本框 410">
                <a:extLst>
                  <a:ext uri="{FF2B5EF4-FFF2-40B4-BE49-F238E27FC236}">
                    <a16:creationId xmlns:a16="http://schemas.microsoft.com/office/drawing/2014/main" id="{B92D669F-F365-494A-9704-3642D0CAF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089" y="4076328"/>
                <a:ext cx="558565" cy="290447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85E96CF1-890D-4ADF-861F-CEFB17F7FEF2}"/>
                  </a:ext>
                </a:extLst>
              </p:cNvPr>
              <p:cNvSpPr txBox="1"/>
              <p:nvPr/>
            </p:nvSpPr>
            <p:spPr>
              <a:xfrm>
                <a:off x="2676692" y="1990662"/>
                <a:ext cx="585491" cy="290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85E96CF1-890D-4ADF-861F-CEFB17F7F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92" y="1990662"/>
                <a:ext cx="585491" cy="290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/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/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 62">
            <a:extLst>
              <a:ext uri="{FF2B5EF4-FFF2-40B4-BE49-F238E27FC236}">
                <a16:creationId xmlns:a16="http://schemas.microsoft.com/office/drawing/2014/main" id="{9E404401-964E-490E-B948-99C47054143A}"/>
              </a:ext>
            </a:extLst>
          </p:cNvPr>
          <p:cNvSpPr/>
          <p:nvPr/>
        </p:nvSpPr>
        <p:spPr>
          <a:xfrm>
            <a:off x="2573729" y="2807542"/>
            <a:ext cx="95465" cy="95465"/>
          </a:xfrm>
          <a:prstGeom prst="ellipse">
            <a:avLst/>
          </a:prstGeom>
          <a:solidFill>
            <a:srgbClr val="F1AEA2">
              <a:alpha val="50000"/>
            </a:srgbClr>
          </a:solidFill>
          <a:ln w="317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D2A4EFD-A00E-47CD-B9E1-A69DC7AE6540}"/>
              </a:ext>
            </a:extLst>
          </p:cNvPr>
          <p:cNvSpPr/>
          <p:nvPr/>
        </p:nvSpPr>
        <p:spPr>
          <a:xfrm>
            <a:off x="2573729" y="2296443"/>
            <a:ext cx="95465" cy="95465"/>
          </a:xfrm>
          <a:prstGeom prst="ellipse">
            <a:avLst/>
          </a:prstGeom>
          <a:solidFill>
            <a:srgbClr val="F9BF07">
              <a:alpha val="50000"/>
            </a:srgbClr>
          </a:solidFill>
          <a:ln w="317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6A7BF05-C8C0-4E5F-8A2D-28CB04E4C5BF}"/>
              </a:ext>
            </a:extLst>
          </p:cNvPr>
          <p:cNvGrpSpPr/>
          <p:nvPr/>
        </p:nvGrpSpPr>
        <p:grpSpPr>
          <a:xfrm>
            <a:off x="4972432" y="3232548"/>
            <a:ext cx="533692" cy="209657"/>
            <a:chOff x="4967577" y="3583232"/>
            <a:chExt cx="533692" cy="209657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C106FC-C9CC-497B-8E42-C539F2DB1BA3}"/>
                </a:ext>
              </a:extLst>
            </p:cNvPr>
            <p:cNvSpPr/>
            <p:nvPr/>
          </p:nvSpPr>
          <p:spPr>
            <a:xfrm>
              <a:off x="5048964" y="3649540"/>
              <a:ext cx="63643" cy="63643"/>
            </a:xfrm>
            <a:prstGeom prst="rect">
              <a:avLst/>
            </a:prstGeom>
            <a:solidFill>
              <a:srgbClr val="8FDC78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3531E3C1-9CF6-449D-A15D-EF2AD8448125}"/>
                </a:ext>
              </a:extLst>
            </p:cNvPr>
            <p:cNvSpPr/>
            <p:nvPr/>
          </p:nvSpPr>
          <p:spPr>
            <a:xfrm>
              <a:off x="5361211" y="3649540"/>
              <a:ext cx="63643" cy="63643"/>
            </a:xfrm>
            <a:prstGeom prst="rect">
              <a:avLst/>
            </a:prstGeom>
            <a:solidFill>
              <a:srgbClr val="8FDC78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140F167-1A13-49CF-87CF-82BD941960C2}"/>
                </a:ext>
              </a:extLst>
            </p:cNvPr>
            <p:cNvSpPr/>
            <p:nvPr/>
          </p:nvSpPr>
          <p:spPr>
            <a:xfrm>
              <a:off x="5205087" y="3649540"/>
              <a:ext cx="63643" cy="6364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EDC2B2FF-46E5-4DE4-80A5-4716F4D4D787}"/>
                </a:ext>
              </a:extLst>
            </p:cNvPr>
            <p:cNvSpPr/>
            <p:nvPr/>
          </p:nvSpPr>
          <p:spPr>
            <a:xfrm>
              <a:off x="4967577" y="3583232"/>
              <a:ext cx="533692" cy="209657"/>
            </a:xfrm>
            <a:prstGeom prst="roundRect">
              <a:avLst>
                <a:gd name="adj" fmla="val 25849"/>
              </a:avLst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AE22388-B3C8-43C4-A80E-70E6929EC95F}"/>
              </a:ext>
            </a:extLst>
          </p:cNvPr>
          <p:cNvCxnSpPr>
            <a:cxnSpLocks/>
          </p:cNvCxnSpPr>
          <p:nvPr/>
        </p:nvCxnSpPr>
        <p:spPr>
          <a:xfrm>
            <a:off x="5611694" y="3337377"/>
            <a:ext cx="732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5AA0D963-5F6A-454C-B5B9-C4C4D3C9D26D}"/>
              </a:ext>
            </a:extLst>
          </p:cNvPr>
          <p:cNvSpPr txBox="1"/>
          <p:nvPr/>
        </p:nvSpPr>
        <p:spPr>
          <a:xfrm>
            <a:off x="5534780" y="3010863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0DA8A71E-0F3D-41FF-B5F7-D74093743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4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C3026D8-DB2B-4C1C-88A1-6E804CC03E44}"/>
              </a:ext>
            </a:extLst>
          </p:cNvPr>
          <p:cNvSpPr/>
          <p:nvPr/>
        </p:nvSpPr>
        <p:spPr>
          <a:xfrm>
            <a:off x="0" y="5821986"/>
            <a:ext cx="1324598" cy="502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04045A-9521-464F-8532-EFF602B7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25" y="-67738"/>
            <a:ext cx="8404225" cy="609600"/>
          </a:xfrm>
        </p:spPr>
        <p:txBody>
          <a:bodyPr/>
          <a:lstStyle/>
          <a:p>
            <a:r>
              <a:rPr lang="en-US" altLang="zh-CN"/>
              <a:t>Introduction – Background knowledge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2D343-B29F-4424-80E4-20AC9238E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2D657-22B3-49C1-AFF2-5C258475D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/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Cost volume in MVS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sz="1600" dirty="0"/>
                  <a:t>For each pixel in the reference view: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Sample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600" dirty="0"/>
                  <a:t> depth hypotheses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Project the depth hypo. to each source view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For each depth hypo., compute the variance of features across all views (photometric consistency)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blipFill>
                <a:blip r:embed="rId3"/>
                <a:stretch>
                  <a:fillRect l="-600" t="-2155" b="-4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立方体 221">
            <a:extLst>
              <a:ext uri="{FF2B5EF4-FFF2-40B4-BE49-F238E27FC236}">
                <a16:creationId xmlns:a16="http://schemas.microsoft.com/office/drawing/2014/main" id="{995CD0A3-E505-4D9F-9BE2-D9C104783BA3}"/>
              </a:ext>
            </a:extLst>
          </p:cNvPr>
          <p:cNvSpPr/>
          <p:nvPr/>
        </p:nvSpPr>
        <p:spPr>
          <a:xfrm>
            <a:off x="6852046" y="2851414"/>
            <a:ext cx="469618" cy="469618"/>
          </a:xfrm>
          <a:prstGeom prst="cube">
            <a:avLst/>
          </a:prstGeom>
          <a:solidFill>
            <a:srgbClr val="F1AEA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3" name="立方体 222">
            <a:extLst>
              <a:ext uri="{FF2B5EF4-FFF2-40B4-BE49-F238E27FC236}">
                <a16:creationId xmlns:a16="http://schemas.microsoft.com/office/drawing/2014/main" id="{516513F1-593C-4C75-850F-3C0C8E0CFFDD}"/>
              </a:ext>
            </a:extLst>
          </p:cNvPr>
          <p:cNvSpPr/>
          <p:nvPr/>
        </p:nvSpPr>
        <p:spPr>
          <a:xfrm>
            <a:off x="6642539" y="3131356"/>
            <a:ext cx="469618" cy="469618"/>
          </a:xfrm>
          <a:prstGeom prst="cube">
            <a:avLst/>
          </a:prstGeom>
          <a:solidFill>
            <a:srgbClr val="8FDC78">
              <a:alpha val="60000"/>
            </a:srgbClr>
          </a:solidFill>
          <a:ln w="952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立方体 223">
            <a:extLst>
              <a:ext uri="{FF2B5EF4-FFF2-40B4-BE49-F238E27FC236}">
                <a16:creationId xmlns:a16="http://schemas.microsoft.com/office/drawing/2014/main" id="{3035E153-A11E-4145-B0F8-C0949F9276BA}"/>
              </a:ext>
            </a:extLst>
          </p:cNvPr>
          <p:cNvSpPr/>
          <p:nvPr/>
        </p:nvSpPr>
        <p:spPr>
          <a:xfrm>
            <a:off x="6433032" y="3411299"/>
            <a:ext cx="469618" cy="469618"/>
          </a:xfrm>
          <a:prstGeom prst="cube">
            <a:avLst/>
          </a:prstGeom>
          <a:solidFill>
            <a:srgbClr val="A3C3ED">
              <a:alpha val="60000"/>
            </a:srgbClr>
          </a:solidFill>
          <a:ln w="952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FCA3BB12-9E8B-47BB-A394-C3B728B60046}"/>
              </a:ext>
            </a:extLst>
          </p:cNvPr>
          <p:cNvSpPr txBox="1"/>
          <p:nvPr/>
        </p:nvSpPr>
        <p:spPr>
          <a:xfrm>
            <a:off x="341387" y="5611997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8" name="矩形: 圆角 457">
            <a:extLst>
              <a:ext uri="{FF2B5EF4-FFF2-40B4-BE49-F238E27FC236}">
                <a16:creationId xmlns:a16="http://schemas.microsoft.com/office/drawing/2014/main" id="{2340F896-A124-47CE-B1E4-C7FA8C24A1EA}"/>
              </a:ext>
            </a:extLst>
          </p:cNvPr>
          <p:cNvSpPr/>
          <p:nvPr/>
        </p:nvSpPr>
        <p:spPr>
          <a:xfrm rot="19600163">
            <a:off x="4336593" y="5323278"/>
            <a:ext cx="155126" cy="252079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9" name="等腰三角形 458">
            <a:extLst>
              <a:ext uri="{FF2B5EF4-FFF2-40B4-BE49-F238E27FC236}">
                <a16:creationId xmlns:a16="http://schemas.microsoft.com/office/drawing/2014/main" id="{6BDEC911-557F-4764-9FCD-A7958D5DF420}"/>
              </a:ext>
            </a:extLst>
          </p:cNvPr>
          <p:cNvSpPr/>
          <p:nvPr/>
        </p:nvSpPr>
        <p:spPr>
          <a:xfrm rot="8800163">
            <a:off x="4252515" y="5281532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6" name="矩形: 圆角 455">
            <a:extLst>
              <a:ext uri="{FF2B5EF4-FFF2-40B4-BE49-F238E27FC236}">
                <a16:creationId xmlns:a16="http://schemas.microsoft.com/office/drawing/2014/main" id="{FC00E746-EBE5-465B-BD2E-E1D90943BA36}"/>
              </a:ext>
            </a:extLst>
          </p:cNvPr>
          <p:cNvSpPr/>
          <p:nvPr/>
        </p:nvSpPr>
        <p:spPr>
          <a:xfrm rot="2203966">
            <a:off x="675711" y="5388658"/>
            <a:ext cx="155126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7" name="等腰三角形 456">
            <a:extLst>
              <a:ext uri="{FF2B5EF4-FFF2-40B4-BE49-F238E27FC236}">
                <a16:creationId xmlns:a16="http://schemas.microsoft.com/office/drawing/2014/main" id="{D6158F90-6C50-48C6-9C8D-D53F2A0F32BE}"/>
              </a:ext>
            </a:extLst>
          </p:cNvPr>
          <p:cNvSpPr/>
          <p:nvPr/>
        </p:nvSpPr>
        <p:spPr>
          <a:xfrm rot="13003966">
            <a:off x="772499" y="5353753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4" name="矩形: 圆角 453">
            <a:extLst>
              <a:ext uri="{FF2B5EF4-FFF2-40B4-BE49-F238E27FC236}">
                <a16:creationId xmlns:a16="http://schemas.microsoft.com/office/drawing/2014/main" id="{740DBFBE-742E-467B-9721-D27888503D20}"/>
              </a:ext>
            </a:extLst>
          </p:cNvPr>
          <p:cNvSpPr/>
          <p:nvPr/>
        </p:nvSpPr>
        <p:spPr>
          <a:xfrm rot="21495535">
            <a:off x="2550544" y="5624838"/>
            <a:ext cx="155125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5" name="等腰三角形 454">
            <a:extLst>
              <a:ext uri="{FF2B5EF4-FFF2-40B4-BE49-F238E27FC236}">
                <a16:creationId xmlns:a16="http://schemas.microsoft.com/office/drawing/2014/main" id="{360578DD-867C-483B-817E-F4794FD95F96}"/>
              </a:ext>
            </a:extLst>
          </p:cNvPr>
          <p:cNvSpPr/>
          <p:nvPr/>
        </p:nvSpPr>
        <p:spPr>
          <a:xfrm rot="10695535">
            <a:off x="2548508" y="5557898"/>
            <a:ext cx="152175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17AF5842-A8F6-4188-9A92-806CA4223621}"/>
              </a:ext>
            </a:extLst>
          </p:cNvPr>
          <p:cNvCxnSpPr>
            <a:cxnSpLocks/>
            <a:stCxn id="453" idx="0"/>
          </p:cNvCxnSpPr>
          <p:nvPr/>
        </p:nvCxnSpPr>
        <p:spPr>
          <a:xfrm flipV="1">
            <a:off x="2621567" y="1990662"/>
            <a:ext cx="1953" cy="260314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9" name="矩形 418">
            <a:extLst>
              <a:ext uri="{FF2B5EF4-FFF2-40B4-BE49-F238E27FC236}">
                <a16:creationId xmlns:a16="http://schemas.microsoft.com/office/drawing/2014/main" id="{A04C71B5-F6E1-4627-920E-5EBC9310F913}"/>
              </a:ext>
            </a:extLst>
          </p:cNvPr>
          <p:cNvSpPr/>
          <p:nvPr/>
        </p:nvSpPr>
        <p:spPr>
          <a:xfrm>
            <a:off x="2064686" y="4390687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0" name="直接连接符 419">
            <a:extLst>
              <a:ext uri="{FF2B5EF4-FFF2-40B4-BE49-F238E27FC236}">
                <a16:creationId xmlns:a16="http://schemas.microsoft.com/office/drawing/2014/main" id="{10E7C257-D3D4-49BB-AA65-9277B1B7D3AB}"/>
              </a:ext>
            </a:extLst>
          </p:cNvPr>
          <p:cNvCxnSpPr>
            <a:cxnSpLocks/>
            <a:stCxn id="455" idx="3"/>
            <a:endCxn id="453" idx="2"/>
          </p:cNvCxnSpPr>
          <p:nvPr/>
        </p:nvCxnSpPr>
        <p:spPr>
          <a:xfrm flipH="1" flipV="1">
            <a:off x="2621566" y="4657453"/>
            <a:ext cx="1954" cy="90046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1" name="椭圆 420">
            <a:extLst>
              <a:ext uri="{FF2B5EF4-FFF2-40B4-BE49-F238E27FC236}">
                <a16:creationId xmlns:a16="http://schemas.microsoft.com/office/drawing/2014/main" id="{656306D7-0A6A-4051-A89D-7ADB5A58BC5F}"/>
              </a:ext>
            </a:extLst>
          </p:cNvPr>
          <p:cNvSpPr/>
          <p:nvPr/>
        </p:nvSpPr>
        <p:spPr>
          <a:xfrm>
            <a:off x="2566382" y="3829738"/>
            <a:ext cx="95465" cy="95465"/>
          </a:xfrm>
          <a:prstGeom prst="ellipse">
            <a:avLst/>
          </a:prstGeom>
          <a:solidFill>
            <a:srgbClr val="A3C3ED">
              <a:alpha val="60000"/>
            </a:srgbClr>
          </a:solidFill>
          <a:ln w="317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645976FC-0766-4D5C-9B98-754712F2A3D0}"/>
              </a:ext>
            </a:extLst>
          </p:cNvPr>
          <p:cNvSpPr/>
          <p:nvPr/>
        </p:nvSpPr>
        <p:spPr>
          <a:xfrm>
            <a:off x="2573729" y="3318640"/>
            <a:ext cx="95465" cy="95465"/>
          </a:xfrm>
          <a:prstGeom prst="ellipse">
            <a:avLst/>
          </a:prstGeom>
          <a:solidFill>
            <a:srgbClr val="8FDC78">
              <a:alpha val="60000"/>
            </a:srgbClr>
          </a:solidFill>
          <a:ln w="317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6E6C7CDC-8F8A-4780-BAB7-BFBA19D5C3F6}"/>
              </a:ext>
            </a:extLst>
          </p:cNvPr>
          <p:cNvSpPr/>
          <p:nvPr/>
        </p:nvSpPr>
        <p:spPr>
          <a:xfrm>
            <a:off x="2573729" y="2807542"/>
            <a:ext cx="95465" cy="95465"/>
          </a:xfrm>
          <a:prstGeom prst="ellipse">
            <a:avLst/>
          </a:prstGeom>
          <a:solidFill>
            <a:srgbClr val="F1AEA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2E1434AF-AF0D-4A6D-8CB0-5B20D32ABA21}"/>
              </a:ext>
            </a:extLst>
          </p:cNvPr>
          <p:cNvSpPr/>
          <p:nvPr/>
        </p:nvSpPr>
        <p:spPr>
          <a:xfrm>
            <a:off x="2573729" y="2296443"/>
            <a:ext cx="95465" cy="95465"/>
          </a:xfrm>
          <a:prstGeom prst="ellipse">
            <a:avLst/>
          </a:prstGeom>
          <a:solidFill>
            <a:srgbClr val="F9BF07">
              <a:alpha val="60000"/>
            </a:srgbClr>
          </a:solidFill>
          <a:ln w="317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4705C2F6-1778-4C6A-BA18-94B7B4473EFB}"/>
              </a:ext>
            </a:extLst>
          </p:cNvPr>
          <p:cNvCxnSpPr>
            <a:cxnSpLocks/>
            <a:stCxn id="422" idx="3"/>
          </p:cNvCxnSpPr>
          <p:nvPr/>
        </p:nvCxnSpPr>
        <p:spPr>
          <a:xfrm flipH="1">
            <a:off x="1497162" y="3400125"/>
            <a:ext cx="1090547" cy="1252976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9FF31F5D-386D-4FFD-8E54-AE88F698FEC8}"/>
              </a:ext>
            </a:extLst>
          </p:cNvPr>
          <p:cNvCxnSpPr>
            <a:cxnSpLocks/>
            <a:stCxn id="421" idx="3"/>
          </p:cNvCxnSpPr>
          <p:nvPr/>
        </p:nvCxnSpPr>
        <p:spPr>
          <a:xfrm flipH="1">
            <a:off x="1566349" y="3911223"/>
            <a:ext cx="1014014" cy="874367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DE9DE8FC-C587-4AC1-96BE-E014969E8A35}"/>
              </a:ext>
            </a:extLst>
          </p:cNvPr>
          <p:cNvCxnSpPr>
            <a:cxnSpLocks/>
            <a:stCxn id="423" idx="3"/>
          </p:cNvCxnSpPr>
          <p:nvPr/>
        </p:nvCxnSpPr>
        <p:spPr>
          <a:xfrm flipH="1">
            <a:off x="1452763" y="2889027"/>
            <a:ext cx="1134946" cy="164661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9" name="矩形 428">
            <a:extLst>
              <a:ext uri="{FF2B5EF4-FFF2-40B4-BE49-F238E27FC236}">
                <a16:creationId xmlns:a16="http://schemas.microsoft.com/office/drawing/2014/main" id="{39D36C07-D854-454D-B55C-156385688682}"/>
              </a:ext>
            </a:extLst>
          </p:cNvPr>
          <p:cNvSpPr/>
          <p:nvPr/>
        </p:nvSpPr>
        <p:spPr>
          <a:xfrm>
            <a:off x="817667" y="4263823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2Left">
              <a:rot lat="108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835B0F72-0F21-4A16-831F-36650449F3BE}"/>
              </a:ext>
            </a:extLst>
          </p:cNvPr>
          <p:cNvCxnSpPr>
            <a:cxnSpLocks/>
          </p:cNvCxnSpPr>
          <p:nvPr/>
        </p:nvCxnSpPr>
        <p:spPr>
          <a:xfrm flipH="1" flipV="1">
            <a:off x="1350083" y="4343773"/>
            <a:ext cx="225205" cy="6398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矩形 431">
            <a:extLst>
              <a:ext uri="{FF2B5EF4-FFF2-40B4-BE49-F238E27FC236}">
                <a16:creationId xmlns:a16="http://schemas.microsoft.com/office/drawing/2014/main" id="{F936466C-01C2-4B6C-8FDB-8ECAD971E9A8}"/>
              </a:ext>
            </a:extLst>
          </p:cNvPr>
          <p:cNvSpPr/>
          <p:nvPr/>
        </p:nvSpPr>
        <p:spPr>
          <a:xfrm>
            <a:off x="1433518" y="4653102"/>
            <a:ext cx="63643" cy="63643"/>
          </a:xfrm>
          <a:prstGeom prst="rect">
            <a:avLst/>
          </a:prstGeom>
          <a:solidFill>
            <a:srgbClr val="8FDC78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3" name="矩形 432">
            <a:extLst>
              <a:ext uri="{FF2B5EF4-FFF2-40B4-BE49-F238E27FC236}">
                <a16:creationId xmlns:a16="http://schemas.microsoft.com/office/drawing/2014/main" id="{2023DA5B-5D41-4B49-B2D6-A0368B0642B4}"/>
              </a:ext>
            </a:extLst>
          </p:cNvPr>
          <p:cNvSpPr/>
          <p:nvPr/>
        </p:nvSpPr>
        <p:spPr>
          <a:xfrm>
            <a:off x="1389119" y="4539777"/>
            <a:ext cx="63643" cy="63643"/>
          </a:xfrm>
          <a:prstGeom prst="rect">
            <a:avLst/>
          </a:prstGeom>
          <a:solidFill>
            <a:srgbClr val="F1AEA2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4" name="矩形 433">
            <a:extLst>
              <a:ext uri="{FF2B5EF4-FFF2-40B4-BE49-F238E27FC236}">
                <a16:creationId xmlns:a16="http://schemas.microsoft.com/office/drawing/2014/main" id="{4E21B8BE-F7F8-40E3-A171-7106323C5D99}"/>
              </a:ext>
            </a:extLst>
          </p:cNvPr>
          <p:cNvSpPr/>
          <p:nvPr/>
        </p:nvSpPr>
        <p:spPr>
          <a:xfrm>
            <a:off x="1483897" y="4785590"/>
            <a:ext cx="63643" cy="63643"/>
          </a:xfrm>
          <a:prstGeom prst="rect">
            <a:avLst/>
          </a:prstGeom>
          <a:solidFill>
            <a:srgbClr val="A3C3ED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5" name="直接连接符 434">
            <a:extLst>
              <a:ext uri="{FF2B5EF4-FFF2-40B4-BE49-F238E27FC236}">
                <a16:creationId xmlns:a16="http://schemas.microsoft.com/office/drawing/2014/main" id="{381E43A4-4E2F-4692-AC43-A02B8CBF6C96}"/>
              </a:ext>
            </a:extLst>
          </p:cNvPr>
          <p:cNvCxnSpPr>
            <a:cxnSpLocks/>
            <a:stCxn id="421" idx="5"/>
          </p:cNvCxnSpPr>
          <p:nvPr/>
        </p:nvCxnSpPr>
        <p:spPr>
          <a:xfrm>
            <a:off x="2647867" y="3911223"/>
            <a:ext cx="1016714" cy="845055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1B467AAB-5E5C-4EFB-9C8F-D2D441D05AEC}"/>
              </a:ext>
            </a:extLst>
          </p:cNvPr>
          <p:cNvCxnSpPr>
            <a:cxnSpLocks/>
            <a:stCxn id="422" idx="5"/>
          </p:cNvCxnSpPr>
          <p:nvPr/>
        </p:nvCxnSpPr>
        <p:spPr>
          <a:xfrm>
            <a:off x="2655214" y="3400125"/>
            <a:ext cx="1069525" cy="1228027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3E31A00E-DD54-4D7F-B4DA-29B7AAF8886E}"/>
              </a:ext>
            </a:extLst>
          </p:cNvPr>
          <p:cNvCxnSpPr>
            <a:cxnSpLocks/>
            <a:stCxn id="423" idx="5"/>
          </p:cNvCxnSpPr>
          <p:nvPr/>
        </p:nvCxnSpPr>
        <p:spPr>
          <a:xfrm>
            <a:off x="2655214" y="2889027"/>
            <a:ext cx="1131985" cy="163988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9" name="矩形 438">
            <a:extLst>
              <a:ext uri="{FF2B5EF4-FFF2-40B4-BE49-F238E27FC236}">
                <a16:creationId xmlns:a16="http://schemas.microsoft.com/office/drawing/2014/main" id="{832F59BC-6884-45C0-BBBE-E59F3D236B5C}"/>
              </a:ext>
            </a:extLst>
          </p:cNvPr>
          <p:cNvSpPr/>
          <p:nvPr/>
        </p:nvSpPr>
        <p:spPr>
          <a:xfrm>
            <a:off x="3314701" y="4255330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1Right">
              <a:rot lat="108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DA2F3085-5DC8-4A30-A68E-8EBA72B3E8E4}"/>
              </a:ext>
            </a:extLst>
          </p:cNvPr>
          <p:cNvCxnSpPr>
            <a:cxnSpLocks/>
          </p:cNvCxnSpPr>
          <p:nvPr/>
        </p:nvCxnSpPr>
        <p:spPr>
          <a:xfrm flipV="1">
            <a:off x="3612045" y="4343773"/>
            <a:ext cx="312622" cy="63083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矩形 441">
            <a:extLst>
              <a:ext uri="{FF2B5EF4-FFF2-40B4-BE49-F238E27FC236}">
                <a16:creationId xmlns:a16="http://schemas.microsoft.com/office/drawing/2014/main" id="{EAF98EDF-252A-412B-83B7-42D8347F04D9}"/>
              </a:ext>
            </a:extLst>
          </p:cNvPr>
          <p:cNvSpPr/>
          <p:nvPr/>
        </p:nvSpPr>
        <p:spPr>
          <a:xfrm>
            <a:off x="3730194" y="4639771"/>
            <a:ext cx="63643" cy="63643"/>
          </a:xfrm>
          <a:prstGeom prst="rect">
            <a:avLst/>
          </a:prstGeom>
          <a:solidFill>
            <a:srgbClr val="8FDC78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3" name="矩形 442">
            <a:extLst>
              <a:ext uri="{FF2B5EF4-FFF2-40B4-BE49-F238E27FC236}">
                <a16:creationId xmlns:a16="http://schemas.microsoft.com/office/drawing/2014/main" id="{531CFC27-8B10-4EE5-92AC-64C73742346D}"/>
              </a:ext>
            </a:extLst>
          </p:cNvPr>
          <p:cNvSpPr/>
          <p:nvPr/>
        </p:nvSpPr>
        <p:spPr>
          <a:xfrm>
            <a:off x="3787199" y="4535642"/>
            <a:ext cx="63643" cy="63643"/>
          </a:xfrm>
          <a:prstGeom prst="rect">
            <a:avLst/>
          </a:prstGeom>
          <a:solidFill>
            <a:srgbClr val="F1AEA2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4" name="矩形 443">
            <a:extLst>
              <a:ext uri="{FF2B5EF4-FFF2-40B4-BE49-F238E27FC236}">
                <a16:creationId xmlns:a16="http://schemas.microsoft.com/office/drawing/2014/main" id="{B0BE9232-6554-4649-97DF-D699C6827C9B}"/>
              </a:ext>
            </a:extLst>
          </p:cNvPr>
          <p:cNvSpPr/>
          <p:nvPr/>
        </p:nvSpPr>
        <p:spPr>
          <a:xfrm>
            <a:off x="3669394" y="4756278"/>
            <a:ext cx="63643" cy="63643"/>
          </a:xfrm>
          <a:prstGeom prst="rect">
            <a:avLst/>
          </a:prstGeom>
          <a:solidFill>
            <a:srgbClr val="A3C3ED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45" name="直接连接符 444">
            <a:extLst>
              <a:ext uri="{FF2B5EF4-FFF2-40B4-BE49-F238E27FC236}">
                <a16:creationId xmlns:a16="http://schemas.microsoft.com/office/drawing/2014/main" id="{080C7A06-E8FF-4175-8436-9E9A69152E2C}"/>
              </a:ext>
            </a:extLst>
          </p:cNvPr>
          <p:cNvCxnSpPr>
            <a:cxnSpLocks/>
            <a:endCxn id="459" idx="3"/>
          </p:cNvCxnSpPr>
          <p:nvPr/>
        </p:nvCxnSpPr>
        <p:spPr>
          <a:xfrm>
            <a:off x="3736602" y="4817411"/>
            <a:ext cx="572567" cy="469938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直接连接符 445">
            <a:extLst>
              <a:ext uri="{FF2B5EF4-FFF2-40B4-BE49-F238E27FC236}">
                <a16:creationId xmlns:a16="http://schemas.microsoft.com/office/drawing/2014/main" id="{70AA3790-2255-4B5D-BFD4-A704C0BFAB69}"/>
              </a:ext>
            </a:extLst>
          </p:cNvPr>
          <p:cNvCxnSpPr>
            <a:cxnSpLocks/>
            <a:endCxn id="459" idx="3"/>
          </p:cNvCxnSpPr>
          <p:nvPr/>
        </p:nvCxnSpPr>
        <p:spPr>
          <a:xfrm>
            <a:off x="3797402" y="4703414"/>
            <a:ext cx="511767" cy="583935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直接连接符 446">
            <a:extLst>
              <a:ext uri="{FF2B5EF4-FFF2-40B4-BE49-F238E27FC236}">
                <a16:creationId xmlns:a16="http://schemas.microsoft.com/office/drawing/2014/main" id="{7C3231A0-23FE-4393-9484-DB0D1D1FEE00}"/>
              </a:ext>
            </a:extLst>
          </p:cNvPr>
          <p:cNvCxnSpPr>
            <a:cxnSpLocks/>
            <a:endCxn id="459" idx="3"/>
          </p:cNvCxnSpPr>
          <p:nvPr/>
        </p:nvCxnSpPr>
        <p:spPr>
          <a:xfrm>
            <a:off x="3830801" y="4603421"/>
            <a:ext cx="478368" cy="68392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1B14B9D3-BAFF-42B3-8C3E-2A20188BF967}"/>
              </a:ext>
            </a:extLst>
          </p:cNvPr>
          <p:cNvCxnSpPr>
            <a:cxnSpLocks/>
            <a:stCxn id="457" idx="3"/>
          </p:cNvCxnSpPr>
          <p:nvPr/>
        </p:nvCxnSpPr>
        <p:spPr>
          <a:xfrm flipV="1">
            <a:off x="869737" y="4607556"/>
            <a:ext cx="518137" cy="75321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直接连接符 450">
            <a:extLst>
              <a:ext uri="{FF2B5EF4-FFF2-40B4-BE49-F238E27FC236}">
                <a16:creationId xmlns:a16="http://schemas.microsoft.com/office/drawing/2014/main" id="{0C0DBE6C-CA6C-41D4-924E-A1240F974A0C}"/>
              </a:ext>
            </a:extLst>
          </p:cNvPr>
          <p:cNvCxnSpPr>
            <a:cxnSpLocks/>
            <a:stCxn id="457" idx="3"/>
          </p:cNvCxnSpPr>
          <p:nvPr/>
        </p:nvCxnSpPr>
        <p:spPr>
          <a:xfrm flipV="1">
            <a:off x="869737" y="4720598"/>
            <a:ext cx="560003" cy="640176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直接连接符 451">
            <a:extLst>
              <a:ext uri="{FF2B5EF4-FFF2-40B4-BE49-F238E27FC236}">
                <a16:creationId xmlns:a16="http://schemas.microsoft.com/office/drawing/2014/main" id="{2BE1602B-EC50-4E4E-9BDC-7E0C87F4B7BE}"/>
              </a:ext>
            </a:extLst>
          </p:cNvPr>
          <p:cNvCxnSpPr>
            <a:cxnSpLocks/>
            <a:stCxn id="457" idx="3"/>
          </p:cNvCxnSpPr>
          <p:nvPr/>
        </p:nvCxnSpPr>
        <p:spPr>
          <a:xfrm flipV="1">
            <a:off x="869737" y="4854642"/>
            <a:ext cx="583026" cy="506133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3" name="矩形 452">
            <a:extLst>
              <a:ext uri="{FF2B5EF4-FFF2-40B4-BE49-F238E27FC236}">
                <a16:creationId xmlns:a16="http://schemas.microsoft.com/office/drawing/2014/main" id="{71133971-783C-4CCA-A111-E694F76B02DD}"/>
              </a:ext>
            </a:extLst>
          </p:cNvPr>
          <p:cNvSpPr/>
          <p:nvPr/>
        </p:nvSpPr>
        <p:spPr>
          <a:xfrm>
            <a:off x="2589745" y="4593810"/>
            <a:ext cx="63643" cy="636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7" name="文本框 406">
            <a:extLst>
              <a:ext uri="{FF2B5EF4-FFF2-40B4-BE49-F238E27FC236}">
                <a16:creationId xmlns:a16="http://schemas.microsoft.com/office/drawing/2014/main" id="{F9046A8F-0E43-48DC-A1E2-8D91EA602BE8}"/>
              </a:ext>
            </a:extLst>
          </p:cNvPr>
          <p:cNvSpPr txBox="1"/>
          <p:nvPr/>
        </p:nvSpPr>
        <p:spPr>
          <a:xfrm>
            <a:off x="2187880" y="5860012"/>
            <a:ext cx="858390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8" name="文本框 407">
            <a:extLst>
              <a:ext uri="{FF2B5EF4-FFF2-40B4-BE49-F238E27FC236}">
                <a16:creationId xmlns:a16="http://schemas.microsoft.com/office/drawing/2014/main" id="{0B25335E-601A-4D74-B942-534B5D7D5910}"/>
              </a:ext>
            </a:extLst>
          </p:cNvPr>
          <p:cNvSpPr txBox="1"/>
          <p:nvPr/>
        </p:nvSpPr>
        <p:spPr>
          <a:xfrm>
            <a:off x="4128852" y="5569565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79B54E7E-2868-4895-A8BF-83053C6272C2}"/>
              </a:ext>
            </a:extLst>
          </p:cNvPr>
          <p:cNvCxnSpPr/>
          <p:nvPr/>
        </p:nvCxnSpPr>
        <p:spPr>
          <a:xfrm>
            <a:off x="2517547" y="2152450"/>
            <a:ext cx="203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6DFC86AC-267A-4BD1-ACBF-2098ADB83671}"/>
              </a:ext>
            </a:extLst>
          </p:cNvPr>
          <p:cNvCxnSpPr/>
          <p:nvPr/>
        </p:nvCxnSpPr>
        <p:spPr>
          <a:xfrm>
            <a:off x="2517547" y="4239659"/>
            <a:ext cx="203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1" name="文本框 410">
                <a:extLst>
                  <a:ext uri="{FF2B5EF4-FFF2-40B4-BE49-F238E27FC236}">
                    <a16:creationId xmlns:a16="http://schemas.microsoft.com/office/drawing/2014/main" id="{B92D669F-F365-494A-9704-3642D0CAFDAC}"/>
                  </a:ext>
                </a:extLst>
              </p:cNvPr>
              <p:cNvSpPr txBox="1"/>
              <p:nvPr/>
            </p:nvSpPr>
            <p:spPr>
              <a:xfrm>
                <a:off x="2638089" y="4076328"/>
                <a:ext cx="558565" cy="290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11" name="文本框 410">
                <a:extLst>
                  <a:ext uri="{FF2B5EF4-FFF2-40B4-BE49-F238E27FC236}">
                    <a16:creationId xmlns:a16="http://schemas.microsoft.com/office/drawing/2014/main" id="{B92D669F-F365-494A-9704-3642D0CAF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089" y="4076328"/>
                <a:ext cx="558565" cy="290447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85E96CF1-890D-4ADF-861F-CEFB17F7FEF2}"/>
                  </a:ext>
                </a:extLst>
              </p:cNvPr>
              <p:cNvSpPr txBox="1"/>
              <p:nvPr/>
            </p:nvSpPr>
            <p:spPr>
              <a:xfrm>
                <a:off x="2676692" y="1990662"/>
                <a:ext cx="585491" cy="290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85E96CF1-890D-4ADF-861F-CEFB17F7F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92" y="1990662"/>
                <a:ext cx="585491" cy="290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/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/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B747A118-DAE3-4E5D-81ED-C0F3BFF32A3E}"/>
              </a:ext>
            </a:extLst>
          </p:cNvPr>
          <p:cNvGrpSpPr/>
          <p:nvPr/>
        </p:nvGrpSpPr>
        <p:grpSpPr>
          <a:xfrm>
            <a:off x="5113362" y="2951753"/>
            <a:ext cx="533692" cy="209657"/>
            <a:chOff x="4967577" y="3583232"/>
            <a:chExt cx="533692" cy="20965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3DAC36D8-C8A1-48E5-85FA-996FE26AD0D1}"/>
                </a:ext>
              </a:extLst>
            </p:cNvPr>
            <p:cNvSpPr/>
            <p:nvPr/>
          </p:nvSpPr>
          <p:spPr>
            <a:xfrm>
              <a:off x="5048964" y="3649540"/>
              <a:ext cx="63643" cy="63643"/>
            </a:xfrm>
            <a:prstGeom prst="rect">
              <a:avLst/>
            </a:prstGeom>
            <a:solidFill>
              <a:srgbClr val="F1AEA2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3F87BF2-E932-4F65-BE90-9715FE09B1F6}"/>
                </a:ext>
              </a:extLst>
            </p:cNvPr>
            <p:cNvSpPr/>
            <p:nvPr/>
          </p:nvSpPr>
          <p:spPr>
            <a:xfrm>
              <a:off x="5361211" y="3649540"/>
              <a:ext cx="63643" cy="63643"/>
            </a:xfrm>
            <a:prstGeom prst="rect">
              <a:avLst/>
            </a:prstGeom>
            <a:solidFill>
              <a:srgbClr val="F1AEA2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16DFDE1-C70C-4DDD-8166-0F4FD77BFFF6}"/>
                </a:ext>
              </a:extLst>
            </p:cNvPr>
            <p:cNvSpPr/>
            <p:nvPr/>
          </p:nvSpPr>
          <p:spPr>
            <a:xfrm>
              <a:off x="5205087" y="3649540"/>
              <a:ext cx="63643" cy="6364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26C20344-EEC2-4258-A65E-E9670C51510F}"/>
                </a:ext>
              </a:extLst>
            </p:cNvPr>
            <p:cNvSpPr/>
            <p:nvPr/>
          </p:nvSpPr>
          <p:spPr>
            <a:xfrm>
              <a:off x="4967577" y="3583232"/>
              <a:ext cx="533692" cy="209657"/>
            </a:xfrm>
            <a:prstGeom prst="roundRect">
              <a:avLst>
                <a:gd name="adj" fmla="val 25849"/>
              </a:avLst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76274FBA-7137-4A29-89AA-7D5D7D4FA0BE}"/>
              </a:ext>
            </a:extLst>
          </p:cNvPr>
          <p:cNvCxnSpPr>
            <a:cxnSpLocks/>
          </p:cNvCxnSpPr>
          <p:nvPr/>
        </p:nvCxnSpPr>
        <p:spPr>
          <a:xfrm>
            <a:off x="5752624" y="3056582"/>
            <a:ext cx="732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982CD99-11F9-4D11-9D4F-AB3D694BF4F3}"/>
              </a:ext>
            </a:extLst>
          </p:cNvPr>
          <p:cNvSpPr txBox="1"/>
          <p:nvPr/>
        </p:nvSpPr>
        <p:spPr>
          <a:xfrm>
            <a:off x="5675710" y="2730068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7ABDA1EA-46B7-40BC-AED8-1C913EED6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0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C3026D8-DB2B-4C1C-88A1-6E804CC03E44}"/>
              </a:ext>
            </a:extLst>
          </p:cNvPr>
          <p:cNvSpPr/>
          <p:nvPr/>
        </p:nvSpPr>
        <p:spPr>
          <a:xfrm>
            <a:off x="0" y="5821986"/>
            <a:ext cx="1324598" cy="502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04045A-9521-464F-8532-EFF602B7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25" y="-67738"/>
            <a:ext cx="8404225" cy="609600"/>
          </a:xfrm>
        </p:spPr>
        <p:txBody>
          <a:bodyPr/>
          <a:lstStyle/>
          <a:p>
            <a:r>
              <a:rPr lang="en-US" altLang="zh-CN"/>
              <a:t>Introduction – Background knowledge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2D343-B29F-4424-80E4-20AC9238E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2D657-22B3-49C1-AFF2-5C258475D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/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Cost volume in MVS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sz="1600" dirty="0"/>
                  <a:t>For each pixel in the reference view: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Sample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600" dirty="0"/>
                  <a:t> depth hypotheses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Project the depth hypo. to each source view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For each depth hypo., compute the variance of features across all views (photometric consistency)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blipFill>
                <a:blip r:embed="rId3"/>
                <a:stretch>
                  <a:fillRect l="-600" t="-2155" b="-4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立方体 220">
            <a:extLst>
              <a:ext uri="{FF2B5EF4-FFF2-40B4-BE49-F238E27FC236}">
                <a16:creationId xmlns:a16="http://schemas.microsoft.com/office/drawing/2014/main" id="{466544A5-43AD-4C55-8561-9B32A2E80222}"/>
              </a:ext>
            </a:extLst>
          </p:cNvPr>
          <p:cNvSpPr/>
          <p:nvPr/>
        </p:nvSpPr>
        <p:spPr>
          <a:xfrm>
            <a:off x="7061554" y="2571472"/>
            <a:ext cx="469618" cy="469618"/>
          </a:xfrm>
          <a:prstGeom prst="cube">
            <a:avLst/>
          </a:prstGeom>
          <a:solidFill>
            <a:srgbClr val="F9BF0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2" name="立方体 221">
            <a:extLst>
              <a:ext uri="{FF2B5EF4-FFF2-40B4-BE49-F238E27FC236}">
                <a16:creationId xmlns:a16="http://schemas.microsoft.com/office/drawing/2014/main" id="{995CD0A3-E505-4D9F-9BE2-D9C104783BA3}"/>
              </a:ext>
            </a:extLst>
          </p:cNvPr>
          <p:cNvSpPr/>
          <p:nvPr/>
        </p:nvSpPr>
        <p:spPr>
          <a:xfrm>
            <a:off x="6852046" y="2851414"/>
            <a:ext cx="469618" cy="469618"/>
          </a:xfrm>
          <a:prstGeom prst="cube">
            <a:avLst/>
          </a:prstGeom>
          <a:solidFill>
            <a:srgbClr val="F1AEA2">
              <a:alpha val="60000"/>
            </a:srgbClr>
          </a:solidFill>
          <a:ln w="952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3" name="立方体 222">
            <a:extLst>
              <a:ext uri="{FF2B5EF4-FFF2-40B4-BE49-F238E27FC236}">
                <a16:creationId xmlns:a16="http://schemas.microsoft.com/office/drawing/2014/main" id="{516513F1-593C-4C75-850F-3C0C8E0CFFDD}"/>
              </a:ext>
            </a:extLst>
          </p:cNvPr>
          <p:cNvSpPr/>
          <p:nvPr/>
        </p:nvSpPr>
        <p:spPr>
          <a:xfrm>
            <a:off x="6642539" y="3131356"/>
            <a:ext cx="469618" cy="469618"/>
          </a:xfrm>
          <a:prstGeom prst="cube">
            <a:avLst/>
          </a:prstGeom>
          <a:solidFill>
            <a:srgbClr val="8FDC78">
              <a:alpha val="60000"/>
            </a:srgbClr>
          </a:solidFill>
          <a:ln w="952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立方体 223">
            <a:extLst>
              <a:ext uri="{FF2B5EF4-FFF2-40B4-BE49-F238E27FC236}">
                <a16:creationId xmlns:a16="http://schemas.microsoft.com/office/drawing/2014/main" id="{3035E153-A11E-4145-B0F8-C0949F9276BA}"/>
              </a:ext>
            </a:extLst>
          </p:cNvPr>
          <p:cNvSpPr/>
          <p:nvPr/>
        </p:nvSpPr>
        <p:spPr>
          <a:xfrm>
            <a:off x="6433032" y="3411299"/>
            <a:ext cx="469618" cy="469618"/>
          </a:xfrm>
          <a:prstGeom prst="cube">
            <a:avLst/>
          </a:prstGeom>
          <a:solidFill>
            <a:srgbClr val="A3C3ED">
              <a:alpha val="60000"/>
            </a:srgbClr>
          </a:solidFill>
          <a:ln w="952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FCA3BB12-9E8B-47BB-A394-C3B728B60046}"/>
              </a:ext>
            </a:extLst>
          </p:cNvPr>
          <p:cNvSpPr txBox="1"/>
          <p:nvPr/>
        </p:nvSpPr>
        <p:spPr>
          <a:xfrm>
            <a:off x="341387" y="5611997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8" name="矩形: 圆角 457">
            <a:extLst>
              <a:ext uri="{FF2B5EF4-FFF2-40B4-BE49-F238E27FC236}">
                <a16:creationId xmlns:a16="http://schemas.microsoft.com/office/drawing/2014/main" id="{2340F896-A124-47CE-B1E4-C7FA8C24A1EA}"/>
              </a:ext>
            </a:extLst>
          </p:cNvPr>
          <p:cNvSpPr/>
          <p:nvPr/>
        </p:nvSpPr>
        <p:spPr>
          <a:xfrm rot="19600163">
            <a:off x="4336593" y="5323278"/>
            <a:ext cx="155126" cy="252079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9" name="等腰三角形 458">
            <a:extLst>
              <a:ext uri="{FF2B5EF4-FFF2-40B4-BE49-F238E27FC236}">
                <a16:creationId xmlns:a16="http://schemas.microsoft.com/office/drawing/2014/main" id="{6BDEC911-557F-4764-9FCD-A7958D5DF420}"/>
              </a:ext>
            </a:extLst>
          </p:cNvPr>
          <p:cNvSpPr/>
          <p:nvPr/>
        </p:nvSpPr>
        <p:spPr>
          <a:xfrm rot="8800163">
            <a:off x="4252515" y="5281532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6" name="矩形: 圆角 455">
            <a:extLst>
              <a:ext uri="{FF2B5EF4-FFF2-40B4-BE49-F238E27FC236}">
                <a16:creationId xmlns:a16="http://schemas.microsoft.com/office/drawing/2014/main" id="{FC00E746-EBE5-465B-BD2E-E1D90943BA36}"/>
              </a:ext>
            </a:extLst>
          </p:cNvPr>
          <p:cNvSpPr/>
          <p:nvPr/>
        </p:nvSpPr>
        <p:spPr>
          <a:xfrm rot="2203966">
            <a:off x="675711" y="5388658"/>
            <a:ext cx="155126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7" name="等腰三角形 456">
            <a:extLst>
              <a:ext uri="{FF2B5EF4-FFF2-40B4-BE49-F238E27FC236}">
                <a16:creationId xmlns:a16="http://schemas.microsoft.com/office/drawing/2014/main" id="{D6158F90-6C50-48C6-9C8D-D53F2A0F32BE}"/>
              </a:ext>
            </a:extLst>
          </p:cNvPr>
          <p:cNvSpPr/>
          <p:nvPr/>
        </p:nvSpPr>
        <p:spPr>
          <a:xfrm rot="13003966">
            <a:off x="772499" y="5353753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4" name="矩形: 圆角 453">
            <a:extLst>
              <a:ext uri="{FF2B5EF4-FFF2-40B4-BE49-F238E27FC236}">
                <a16:creationId xmlns:a16="http://schemas.microsoft.com/office/drawing/2014/main" id="{740DBFBE-742E-467B-9721-D27888503D20}"/>
              </a:ext>
            </a:extLst>
          </p:cNvPr>
          <p:cNvSpPr/>
          <p:nvPr/>
        </p:nvSpPr>
        <p:spPr>
          <a:xfrm rot="21495535">
            <a:off x="2550544" y="5624838"/>
            <a:ext cx="155125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5" name="等腰三角形 454">
            <a:extLst>
              <a:ext uri="{FF2B5EF4-FFF2-40B4-BE49-F238E27FC236}">
                <a16:creationId xmlns:a16="http://schemas.microsoft.com/office/drawing/2014/main" id="{360578DD-867C-483B-817E-F4794FD95F96}"/>
              </a:ext>
            </a:extLst>
          </p:cNvPr>
          <p:cNvSpPr/>
          <p:nvPr/>
        </p:nvSpPr>
        <p:spPr>
          <a:xfrm rot="10695535">
            <a:off x="2548508" y="5557898"/>
            <a:ext cx="152175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17AF5842-A8F6-4188-9A92-806CA4223621}"/>
              </a:ext>
            </a:extLst>
          </p:cNvPr>
          <p:cNvCxnSpPr>
            <a:cxnSpLocks/>
            <a:stCxn id="453" idx="0"/>
          </p:cNvCxnSpPr>
          <p:nvPr/>
        </p:nvCxnSpPr>
        <p:spPr>
          <a:xfrm flipV="1">
            <a:off x="2621567" y="1990662"/>
            <a:ext cx="1953" cy="260314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9" name="矩形 418">
            <a:extLst>
              <a:ext uri="{FF2B5EF4-FFF2-40B4-BE49-F238E27FC236}">
                <a16:creationId xmlns:a16="http://schemas.microsoft.com/office/drawing/2014/main" id="{A04C71B5-F6E1-4627-920E-5EBC9310F913}"/>
              </a:ext>
            </a:extLst>
          </p:cNvPr>
          <p:cNvSpPr/>
          <p:nvPr/>
        </p:nvSpPr>
        <p:spPr>
          <a:xfrm>
            <a:off x="2064686" y="4390687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0" name="直接连接符 419">
            <a:extLst>
              <a:ext uri="{FF2B5EF4-FFF2-40B4-BE49-F238E27FC236}">
                <a16:creationId xmlns:a16="http://schemas.microsoft.com/office/drawing/2014/main" id="{10E7C257-D3D4-49BB-AA65-9277B1B7D3AB}"/>
              </a:ext>
            </a:extLst>
          </p:cNvPr>
          <p:cNvCxnSpPr>
            <a:cxnSpLocks/>
            <a:stCxn id="455" idx="3"/>
            <a:endCxn id="453" idx="2"/>
          </p:cNvCxnSpPr>
          <p:nvPr/>
        </p:nvCxnSpPr>
        <p:spPr>
          <a:xfrm flipH="1" flipV="1">
            <a:off x="2621566" y="4657453"/>
            <a:ext cx="1954" cy="90046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1" name="椭圆 420">
            <a:extLst>
              <a:ext uri="{FF2B5EF4-FFF2-40B4-BE49-F238E27FC236}">
                <a16:creationId xmlns:a16="http://schemas.microsoft.com/office/drawing/2014/main" id="{656306D7-0A6A-4051-A89D-7ADB5A58BC5F}"/>
              </a:ext>
            </a:extLst>
          </p:cNvPr>
          <p:cNvSpPr/>
          <p:nvPr/>
        </p:nvSpPr>
        <p:spPr>
          <a:xfrm>
            <a:off x="2566382" y="3829738"/>
            <a:ext cx="95465" cy="95465"/>
          </a:xfrm>
          <a:prstGeom prst="ellipse">
            <a:avLst/>
          </a:prstGeom>
          <a:solidFill>
            <a:srgbClr val="A3C3ED">
              <a:alpha val="60000"/>
            </a:srgbClr>
          </a:solidFill>
          <a:ln w="317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645976FC-0766-4D5C-9B98-754712F2A3D0}"/>
              </a:ext>
            </a:extLst>
          </p:cNvPr>
          <p:cNvSpPr/>
          <p:nvPr/>
        </p:nvSpPr>
        <p:spPr>
          <a:xfrm>
            <a:off x="2573729" y="3318640"/>
            <a:ext cx="95465" cy="95465"/>
          </a:xfrm>
          <a:prstGeom prst="ellipse">
            <a:avLst/>
          </a:prstGeom>
          <a:solidFill>
            <a:srgbClr val="8FDC78">
              <a:alpha val="60000"/>
            </a:srgbClr>
          </a:solidFill>
          <a:ln w="317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6E6C7CDC-8F8A-4780-BAB7-BFBA19D5C3F6}"/>
              </a:ext>
            </a:extLst>
          </p:cNvPr>
          <p:cNvSpPr/>
          <p:nvPr/>
        </p:nvSpPr>
        <p:spPr>
          <a:xfrm>
            <a:off x="2573729" y="2807542"/>
            <a:ext cx="95465" cy="95465"/>
          </a:xfrm>
          <a:prstGeom prst="ellipse">
            <a:avLst/>
          </a:prstGeom>
          <a:solidFill>
            <a:srgbClr val="F1AEA2">
              <a:alpha val="60000"/>
            </a:srgbClr>
          </a:solidFill>
          <a:ln w="3175"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2E1434AF-AF0D-4A6D-8CB0-5B20D32ABA21}"/>
              </a:ext>
            </a:extLst>
          </p:cNvPr>
          <p:cNvSpPr/>
          <p:nvPr/>
        </p:nvSpPr>
        <p:spPr>
          <a:xfrm>
            <a:off x="2573729" y="2296443"/>
            <a:ext cx="95465" cy="95465"/>
          </a:xfrm>
          <a:prstGeom prst="ellipse">
            <a:avLst/>
          </a:prstGeom>
          <a:solidFill>
            <a:srgbClr val="F9BF0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4705C2F6-1778-4C6A-BA18-94B7B4473EFB}"/>
              </a:ext>
            </a:extLst>
          </p:cNvPr>
          <p:cNvCxnSpPr>
            <a:cxnSpLocks/>
            <a:stCxn id="422" idx="3"/>
          </p:cNvCxnSpPr>
          <p:nvPr/>
        </p:nvCxnSpPr>
        <p:spPr>
          <a:xfrm flipH="1">
            <a:off x="1497162" y="3400125"/>
            <a:ext cx="1090547" cy="1252976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9FF31F5D-386D-4FFD-8E54-AE88F698FEC8}"/>
              </a:ext>
            </a:extLst>
          </p:cNvPr>
          <p:cNvCxnSpPr>
            <a:cxnSpLocks/>
            <a:stCxn id="421" idx="3"/>
          </p:cNvCxnSpPr>
          <p:nvPr/>
        </p:nvCxnSpPr>
        <p:spPr>
          <a:xfrm flipH="1">
            <a:off x="1566349" y="3911223"/>
            <a:ext cx="1014014" cy="874367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DE9DE8FC-C587-4AC1-96BE-E014969E8A35}"/>
              </a:ext>
            </a:extLst>
          </p:cNvPr>
          <p:cNvCxnSpPr>
            <a:cxnSpLocks/>
            <a:stCxn id="423" idx="3"/>
          </p:cNvCxnSpPr>
          <p:nvPr/>
        </p:nvCxnSpPr>
        <p:spPr>
          <a:xfrm flipH="1">
            <a:off x="1452763" y="2889027"/>
            <a:ext cx="1134946" cy="1646616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8" name="直接连接符 427">
            <a:extLst>
              <a:ext uri="{FF2B5EF4-FFF2-40B4-BE49-F238E27FC236}">
                <a16:creationId xmlns:a16="http://schemas.microsoft.com/office/drawing/2014/main" id="{3C73F9A9-A132-4A79-BB6C-5F2CBAFB19BD}"/>
              </a:ext>
            </a:extLst>
          </p:cNvPr>
          <p:cNvCxnSpPr>
            <a:cxnSpLocks/>
            <a:stCxn id="424" idx="3"/>
          </p:cNvCxnSpPr>
          <p:nvPr/>
        </p:nvCxnSpPr>
        <p:spPr>
          <a:xfrm flipH="1">
            <a:off x="1419056" y="2377928"/>
            <a:ext cx="1168653" cy="20326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9" name="矩形 428">
            <a:extLst>
              <a:ext uri="{FF2B5EF4-FFF2-40B4-BE49-F238E27FC236}">
                <a16:creationId xmlns:a16="http://schemas.microsoft.com/office/drawing/2014/main" id="{39D36C07-D854-454D-B55C-156385688682}"/>
              </a:ext>
            </a:extLst>
          </p:cNvPr>
          <p:cNvSpPr/>
          <p:nvPr/>
        </p:nvSpPr>
        <p:spPr>
          <a:xfrm>
            <a:off x="817667" y="4263823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2Left">
              <a:rot lat="108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835B0F72-0F21-4A16-831F-36650449F3BE}"/>
              </a:ext>
            </a:extLst>
          </p:cNvPr>
          <p:cNvCxnSpPr>
            <a:cxnSpLocks/>
          </p:cNvCxnSpPr>
          <p:nvPr/>
        </p:nvCxnSpPr>
        <p:spPr>
          <a:xfrm flipH="1" flipV="1">
            <a:off x="1350083" y="4343773"/>
            <a:ext cx="225205" cy="6398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矩形 430">
            <a:extLst>
              <a:ext uri="{FF2B5EF4-FFF2-40B4-BE49-F238E27FC236}">
                <a16:creationId xmlns:a16="http://schemas.microsoft.com/office/drawing/2014/main" id="{7E49C9F5-B7E8-4252-B903-E3CDAB96776F}"/>
              </a:ext>
            </a:extLst>
          </p:cNvPr>
          <p:cNvSpPr/>
          <p:nvPr/>
        </p:nvSpPr>
        <p:spPr>
          <a:xfrm>
            <a:off x="1357552" y="4433581"/>
            <a:ext cx="63643" cy="63643"/>
          </a:xfrm>
          <a:prstGeom prst="rect">
            <a:avLst/>
          </a:prstGeom>
          <a:solidFill>
            <a:srgbClr val="F9BF07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2" name="矩形 431">
            <a:extLst>
              <a:ext uri="{FF2B5EF4-FFF2-40B4-BE49-F238E27FC236}">
                <a16:creationId xmlns:a16="http://schemas.microsoft.com/office/drawing/2014/main" id="{F936466C-01C2-4B6C-8FDB-8ECAD971E9A8}"/>
              </a:ext>
            </a:extLst>
          </p:cNvPr>
          <p:cNvSpPr/>
          <p:nvPr/>
        </p:nvSpPr>
        <p:spPr>
          <a:xfrm>
            <a:off x="1433518" y="4653102"/>
            <a:ext cx="63643" cy="63643"/>
          </a:xfrm>
          <a:prstGeom prst="rect">
            <a:avLst/>
          </a:prstGeom>
          <a:solidFill>
            <a:srgbClr val="8FDC78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3" name="矩形 432">
            <a:extLst>
              <a:ext uri="{FF2B5EF4-FFF2-40B4-BE49-F238E27FC236}">
                <a16:creationId xmlns:a16="http://schemas.microsoft.com/office/drawing/2014/main" id="{2023DA5B-5D41-4B49-B2D6-A0368B0642B4}"/>
              </a:ext>
            </a:extLst>
          </p:cNvPr>
          <p:cNvSpPr/>
          <p:nvPr/>
        </p:nvSpPr>
        <p:spPr>
          <a:xfrm>
            <a:off x="1389119" y="4539777"/>
            <a:ext cx="63643" cy="63643"/>
          </a:xfrm>
          <a:prstGeom prst="rect">
            <a:avLst/>
          </a:prstGeom>
          <a:solidFill>
            <a:srgbClr val="F1AEA2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4" name="矩形 433">
            <a:extLst>
              <a:ext uri="{FF2B5EF4-FFF2-40B4-BE49-F238E27FC236}">
                <a16:creationId xmlns:a16="http://schemas.microsoft.com/office/drawing/2014/main" id="{4E21B8BE-F7F8-40E3-A171-7106323C5D99}"/>
              </a:ext>
            </a:extLst>
          </p:cNvPr>
          <p:cNvSpPr/>
          <p:nvPr/>
        </p:nvSpPr>
        <p:spPr>
          <a:xfrm>
            <a:off x="1483897" y="4785590"/>
            <a:ext cx="63643" cy="63643"/>
          </a:xfrm>
          <a:prstGeom prst="rect">
            <a:avLst/>
          </a:prstGeom>
          <a:solidFill>
            <a:srgbClr val="A3C3ED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5" name="直接连接符 434">
            <a:extLst>
              <a:ext uri="{FF2B5EF4-FFF2-40B4-BE49-F238E27FC236}">
                <a16:creationId xmlns:a16="http://schemas.microsoft.com/office/drawing/2014/main" id="{381E43A4-4E2F-4692-AC43-A02B8CBF6C96}"/>
              </a:ext>
            </a:extLst>
          </p:cNvPr>
          <p:cNvCxnSpPr>
            <a:cxnSpLocks/>
            <a:stCxn id="421" idx="5"/>
          </p:cNvCxnSpPr>
          <p:nvPr/>
        </p:nvCxnSpPr>
        <p:spPr>
          <a:xfrm>
            <a:off x="2647867" y="3911223"/>
            <a:ext cx="1016714" cy="845055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1B467AAB-5E5C-4EFB-9C8F-D2D441D05AEC}"/>
              </a:ext>
            </a:extLst>
          </p:cNvPr>
          <p:cNvCxnSpPr>
            <a:cxnSpLocks/>
            <a:stCxn id="422" idx="5"/>
          </p:cNvCxnSpPr>
          <p:nvPr/>
        </p:nvCxnSpPr>
        <p:spPr>
          <a:xfrm>
            <a:off x="2655214" y="3400125"/>
            <a:ext cx="1069525" cy="1228027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3E31A00E-DD54-4D7F-B4DA-29B7AAF8886E}"/>
              </a:ext>
            </a:extLst>
          </p:cNvPr>
          <p:cNvCxnSpPr>
            <a:cxnSpLocks/>
            <a:stCxn id="423" idx="5"/>
          </p:cNvCxnSpPr>
          <p:nvPr/>
        </p:nvCxnSpPr>
        <p:spPr>
          <a:xfrm>
            <a:off x="2655214" y="2889027"/>
            <a:ext cx="1131985" cy="1639881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直接连接符 437">
            <a:extLst>
              <a:ext uri="{FF2B5EF4-FFF2-40B4-BE49-F238E27FC236}">
                <a16:creationId xmlns:a16="http://schemas.microsoft.com/office/drawing/2014/main" id="{F581804D-2D7F-4AF3-840B-F14E73580CAD}"/>
              </a:ext>
            </a:extLst>
          </p:cNvPr>
          <p:cNvCxnSpPr>
            <a:cxnSpLocks/>
            <a:stCxn id="424" idx="5"/>
          </p:cNvCxnSpPr>
          <p:nvPr/>
        </p:nvCxnSpPr>
        <p:spPr>
          <a:xfrm>
            <a:off x="2655214" y="2377928"/>
            <a:ext cx="1175587" cy="2055653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9" name="矩形 438">
            <a:extLst>
              <a:ext uri="{FF2B5EF4-FFF2-40B4-BE49-F238E27FC236}">
                <a16:creationId xmlns:a16="http://schemas.microsoft.com/office/drawing/2014/main" id="{832F59BC-6884-45C0-BBBE-E59F3D236B5C}"/>
              </a:ext>
            </a:extLst>
          </p:cNvPr>
          <p:cNvSpPr/>
          <p:nvPr/>
        </p:nvSpPr>
        <p:spPr>
          <a:xfrm>
            <a:off x="3314701" y="4255330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1Right">
              <a:rot lat="108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DA2F3085-5DC8-4A30-A68E-8EBA72B3E8E4}"/>
              </a:ext>
            </a:extLst>
          </p:cNvPr>
          <p:cNvCxnSpPr>
            <a:cxnSpLocks/>
          </p:cNvCxnSpPr>
          <p:nvPr/>
        </p:nvCxnSpPr>
        <p:spPr>
          <a:xfrm flipV="1">
            <a:off x="3612045" y="4343773"/>
            <a:ext cx="312622" cy="63083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矩形 440">
            <a:extLst>
              <a:ext uri="{FF2B5EF4-FFF2-40B4-BE49-F238E27FC236}">
                <a16:creationId xmlns:a16="http://schemas.microsoft.com/office/drawing/2014/main" id="{07DAD824-2A77-42A7-9932-DAADE6C01856}"/>
              </a:ext>
            </a:extLst>
          </p:cNvPr>
          <p:cNvSpPr/>
          <p:nvPr/>
        </p:nvSpPr>
        <p:spPr>
          <a:xfrm>
            <a:off x="3827774" y="4449537"/>
            <a:ext cx="63643" cy="63643"/>
          </a:xfrm>
          <a:prstGeom prst="rect">
            <a:avLst/>
          </a:prstGeom>
          <a:solidFill>
            <a:srgbClr val="F9BF07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2" name="矩形 441">
            <a:extLst>
              <a:ext uri="{FF2B5EF4-FFF2-40B4-BE49-F238E27FC236}">
                <a16:creationId xmlns:a16="http://schemas.microsoft.com/office/drawing/2014/main" id="{EAF98EDF-252A-412B-83B7-42D8347F04D9}"/>
              </a:ext>
            </a:extLst>
          </p:cNvPr>
          <p:cNvSpPr/>
          <p:nvPr/>
        </p:nvSpPr>
        <p:spPr>
          <a:xfrm>
            <a:off x="3730194" y="4639771"/>
            <a:ext cx="63643" cy="63643"/>
          </a:xfrm>
          <a:prstGeom prst="rect">
            <a:avLst/>
          </a:prstGeom>
          <a:solidFill>
            <a:srgbClr val="8FDC78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3" name="矩形 442">
            <a:extLst>
              <a:ext uri="{FF2B5EF4-FFF2-40B4-BE49-F238E27FC236}">
                <a16:creationId xmlns:a16="http://schemas.microsoft.com/office/drawing/2014/main" id="{531CFC27-8B10-4EE5-92AC-64C73742346D}"/>
              </a:ext>
            </a:extLst>
          </p:cNvPr>
          <p:cNvSpPr/>
          <p:nvPr/>
        </p:nvSpPr>
        <p:spPr>
          <a:xfrm>
            <a:off x="3787199" y="4535642"/>
            <a:ext cx="63643" cy="63643"/>
          </a:xfrm>
          <a:prstGeom prst="rect">
            <a:avLst/>
          </a:prstGeom>
          <a:solidFill>
            <a:srgbClr val="F1AEA2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4" name="矩形 443">
            <a:extLst>
              <a:ext uri="{FF2B5EF4-FFF2-40B4-BE49-F238E27FC236}">
                <a16:creationId xmlns:a16="http://schemas.microsoft.com/office/drawing/2014/main" id="{B0BE9232-6554-4649-97DF-D699C6827C9B}"/>
              </a:ext>
            </a:extLst>
          </p:cNvPr>
          <p:cNvSpPr/>
          <p:nvPr/>
        </p:nvSpPr>
        <p:spPr>
          <a:xfrm>
            <a:off x="3669394" y="4756278"/>
            <a:ext cx="63643" cy="63643"/>
          </a:xfrm>
          <a:prstGeom prst="rect">
            <a:avLst/>
          </a:prstGeom>
          <a:solidFill>
            <a:srgbClr val="A3C3ED">
              <a:alpha val="60000"/>
            </a:srgbClr>
          </a:solidFill>
          <a:ln w="6350"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45" name="直接连接符 444">
            <a:extLst>
              <a:ext uri="{FF2B5EF4-FFF2-40B4-BE49-F238E27FC236}">
                <a16:creationId xmlns:a16="http://schemas.microsoft.com/office/drawing/2014/main" id="{080C7A06-E8FF-4175-8436-9E9A69152E2C}"/>
              </a:ext>
            </a:extLst>
          </p:cNvPr>
          <p:cNvCxnSpPr>
            <a:cxnSpLocks/>
            <a:endCxn id="459" idx="3"/>
          </p:cNvCxnSpPr>
          <p:nvPr/>
        </p:nvCxnSpPr>
        <p:spPr>
          <a:xfrm>
            <a:off x="3736602" y="4817411"/>
            <a:ext cx="572567" cy="469938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直接连接符 445">
            <a:extLst>
              <a:ext uri="{FF2B5EF4-FFF2-40B4-BE49-F238E27FC236}">
                <a16:creationId xmlns:a16="http://schemas.microsoft.com/office/drawing/2014/main" id="{70AA3790-2255-4B5D-BFD4-A704C0BFAB69}"/>
              </a:ext>
            </a:extLst>
          </p:cNvPr>
          <p:cNvCxnSpPr>
            <a:cxnSpLocks/>
            <a:endCxn id="459" idx="3"/>
          </p:cNvCxnSpPr>
          <p:nvPr/>
        </p:nvCxnSpPr>
        <p:spPr>
          <a:xfrm>
            <a:off x="3797402" y="4703414"/>
            <a:ext cx="511767" cy="583935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直接连接符 446">
            <a:extLst>
              <a:ext uri="{FF2B5EF4-FFF2-40B4-BE49-F238E27FC236}">
                <a16:creationId xmlns:a16="http://schemas.microsoft.com/office/drawing/2014/main" id="{7C3231A0-23FE-4393-9484-DB0D1D1FEE00}"/>
              </a:ext>
            </a:extLst>
          </p:cNvPr>
          <p:cNvCxnSpPr>
            <a:cxnSpLocks/>
            <a:endCxn id="459" idx="3"/>
          </p:cNvCxnSpPr>
          <p:nvPr/>
        </p:nvCxnSpPr>
        <p:spPr>
          <a:xfrm>
            <a:off x="3830801" y="4603421"/>
            <a:ext cx="478368" cy="683929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直接连接符 447">
            <a:extLst>
              <a:ext uri="{FF2B5EF4-FFF2-40B4-BE49-F238E27FC236}">
                <a16:creationId xmlns:a16="http://schemas.microsoft.com/office/drawing/2014/main" id="{540C988E-A773-4CCC-AE98-7739CA374B75}"/>
              </a:ext>
            </a:extLst>
          </p:cNvPr>
          <p:cNvCxnSpPr>
            <a:cxnSpLocks/>
            <a:endCxn id="459" idx="3"/>
          </p:cNvCxnSpPr>
          <p:nvPr/>
        </p:nvCxnSpPr>
        <p:spPr>
          <a:xfrm>
            <a:off x="3872095" y="4511890"/>
            <a:ext cx="437074" cy="77545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直接连接符 448">
            <a:extLst>
              <a:ext uri="{FF2B5EF4-FFF2-40B4-BE49-F238E27FC236}">
                <a16:creationId xmlns:a16="http://schemas.microsoft.com/office/drawing/2014/main" id="{21951E6D-2C37-4D15-9776-C9A61F890A9B}"/>
              </a:ext>
            </a:extLst>
          </p:cNvPr>
          <p:cNvCxnSpPr>
            <a:cxnSpLocks/>
            <a:stCxn id="457" idx="3"/>
          </p:cNvCxnSpPr>
          <p:nvPr/>
        </p:nvCxnSpPr>
        <p:spPr>
          <a:xfrm flipV="1">
            <a:off x="869737" y="4503745"/>
            <a:ext cx="493468" cy="85702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1B14B9D3-BAFF-42B3-8C3E-2A20188BF967}"/>
              </a:ext>
            </a:extLst>
          </p:cNvPr>
          <p:cNvCxnSpPr>
            <a:cxnSpLocks/>
            <a:stCxn id="457" idx="3"/>
          </p:cNvCxnSpPr>
          <p:nvPr/>
        </p:nvCxnSpPr>
        <p:spPr>
          <a:xfrm flipV="1">
            <a:off x="869737" y="4607556"/>
            <a:ext cx="518137" cy="753219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直接连接符 450">
            <a:extLst>
              <a:ext uri="{FF2B5EF4-FFF2-40B4-BE49-F238E27FC236}">
                <a16:creationId xmlns:a16="http://schemas.microsoft.com/office/drawing/2014/main" id="{0C0DBE6C-CA6C-41D4-924E-A1240F974A0C}"/>
              </a:ext>
            </a:extLst>
          </p:cNvPr>
          <p:cNvCxnSpPr>
            <a:cxnSpLocks/>
            <a:stCxn id="457" idx="3"/>
          </p:cNvCxnSpPr>
          <p:nvPr/>
        </p:nvCxnSpPr>
        <p:spPr>
          <a:xfrm flipV="1">
            <a:off x="869737" y="4720598"/>
            <a:ext cx="560003" cy="640176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直接连接符 451">
            <a:extLst>
              <a:ext uri="{FF2B5EF4-FFF2-40B4-BE49-F238E27FC236}">
                <a16:creationId xmlns:a16="http://schemas.microsoft.com/office/drawing/2014/main" id="{2BE1602B-EC50-4E4E-9BDC-7E0C87F4B7BE}"/>
              </a:ext>
            </a:extLst>
          </p:cNvPr>
          <p:cNvCxnSpPr>
            <a:cxnSpLocks/>
            <a:stCxn id="457" idx="3"/>
          </p:cNvCxnSpPr>
          <p:nvPr/>
        </p:nvCxnSpPr>
        <p:spPr>
          <a:xfrm flipV="1">
            <a:off x="869737" y="4854642"/>
            <a:ext cx="583026" cy="506133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3" name="矩形 452">
            <a:extLst>
              <a:ext uri="{FF2B5EF4-FFF2-40B4-BE49-F238E27FC236}">
                <a16:creationId xmlns:a16="http://schemas.microsoft.com/office/drawing/2014/main" id="{71133971-783C-4CCA-A111-E694F76B02DD}"/>
              </a:ext>
            </a:extLst>
          </p:cNvPr>
          <p:cNvSpPr/>
          <p:nvPr/>
        </p:nvSpPr>
        <p:spPr>
          <a:xfrm>
            <a:off x="2589745" y="4593810"/>
            <a:ext cx="63643" cy="636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7" name="文本框 406">
            <a:extLst>
              <a:ext uri="{FF2B5EF4-FFF2-40B4-BE49-F238E27FC236}">
                <a16:creationId xmlns:a16="http://schemas.microsoft.com/office/drawing/2014/main" id="{F9046A8F-0E43-48DC-A1E2-8D91EA602BE8}"/>
              </a:ext>
            </a:extLst>
          </p:cNvPr>
          <p:cNvSpPr txBox="1"/>
          <p:nvPr/>
        </p:nvSpPr>
        <p:spPr>
          <a:xfrm>
            <a:off x="2187880" y="5860012"/>
            <a:ext cx="858390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8" name="文本框 407">
            <a:extLst>
              <a:ext uri="{FF2B5EF4-FFF2-40B4-BE49-F238E27FC236}">
                <a16:creationId xmlns:a16="http://schemas.microsoft.com/office/drawing/2014/main" id="{0B25335E-601A-4D74-B942-534B5D7D5910}"/>
              </a:ext>
            </a:extLst>
          </p:cNvPr>
          <p:cNvSpPr txBox="1"/>
          <p:nvPr/>
        </p:nvSpPr>
        <p:spPr>
          <a:xfrm>
            <a:off x="4128852" y="5569565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79B54E7E-2868-4895-A8BF-83053C6272C2}"/>
              </a:ext>
            </a:extLst>
          </p:cNvPr>
          <p:cNvCxnSpPr/>
          <p:nvPr/>
        </p:nvCxnSpPr>
        <p:spPr>
          <a:xfrm>
            <a:off x="2517547" y="2152450"/>
            <a:ext cx="203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6DFC86AC-267A-4BD1-ACBF-2098ADB83671}"/>
              </a:ext>
            </a:extLst>
          </p:cNvPr>
          <p:cNvCxnSpPr/>
          <p:nvPr/>
        </p:nvCxnSpPr>
        <p:spPr>
          <a:xfrm>
            <a:off x="2517547" y="4239659"/>
            <a:ext cx="203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1" name="文本框 410">
                <a:extLst>
                  <a:ext uri="{FF2B5EF4-FFF2-40B4-BE49-F238E27FC236}">
                    <a16:creationId xmlns:a16="http://schemas.microsoft.com/office/drawing/2014/main" id="{B92D669F-F365-494A-9704-3642D0CAFDAC}"/>
                  </a:ext>
                </a:extLst>
              </p:cNvPr>
              <p:cNvSpPr txBox="1"/>
              <p:nvPr/>
            </p:nvSpPr>
            <p:spPr>
              <a:xfrm>
                <a:off x="2638089" y="4076328"/>
                <a:ext cx="558565" cy="290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11" name="文本框 410">
                <a:extLst>
                  <a:ext uri="{FF2B5EF4-FFF2-40B4-BE49-F238E27FC236}">
                    <a16:creationId xmlns:a16="http://schemas.microsoft.com/office/drawing/2014/main" id="{B92D669F-F365-494A-9704-3642D0CAF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089" y="4076328"/>
                <a:ext cx="558565" cy="290447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85E96CF1-890D-4ADF-861F-CEFB17F7FEF2}"/>
                  </a:ext>
                </a:extLst>
              </p:cNvPr>
              <p:cNvSpPr txBox="1"/>
              <p:nvPr/>
            </p:nvSpPr>
            <p:spPr>
              <a:xfrm>
                <a:off x="2676692" y="1990662"/>
                <a:ext cx="585491" cy="290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85E96CF1-890D-4ADF-861F-CEFB17F7F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92" y="1990662"/>
                <a:ext cx="585491" cy="290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/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/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1D9CDCF2-512B-4D23-9E22-610BD2840F11}"/>
              </a:ext>
            </a:extLst>
          </p:cNvPr>
          <p:cNvGrpSpPr/>
          <p:nvPr/>
        </p:nvGrpSpPr>
        <p:grpSpPr>
          <a:xfrm>
            <a:off x="5340732" y="2687882"/>
            <a:ext cx="533692" cy="209657"/>
            <a:chOff x="4967577" y="3583232"/>
            <a:chExt cx="533692" cy="209657"/>
          </a:xfrm>
        </p:grpSpPr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1FC726AB-62DC-4084-9DFF-91561223930F}"/>
                </a:ext>
              </a:extLst>
            </p:cNvPr>
            <p:cNvSpPr/>
            <p:nvPr/>
          </p:nvSpPr>
          <p:spPr>
            <a:xfrm>
              <a:off x="5048964" y="3649540"/>
              <a:ext cx="63643" cy="63643"/>
            </a:xfrm>
            <a:prstGeom prst="rect">
              <a:avLst/>
            </a:prstGeom>
            <a:solidFill>
              <a:srgbClr val="F9BF07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C6413884-6FDB-48F0-BBA5-50D2AC560119}"/>
                </a:ext>
              </a:extLst>
            </p:cNvPr>
            <p:cNvSpPr/>
            <p:nvPr/>
          </p:nvSpPr>
          <p:spPr>
            <a:xfrm>
              <a:off x="5361211" y="3649540"/>
              <a:ext cx="63643" cy="63643"/>
            </a:xfrm>
            <a:prstGeom prst="rect">
              <a:avLst/>
            </a:prstGeom>
            <a:solidFill>
              <a:srgbClr val="F9BF07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3" name="矩形 462">
              <a:extLst>
                <a:ext uri="{FF2B5EF4-FFF2-40B4-BE49-F238E27FC236}">
                  <a16:creationId xmlns:a16="http://schemas.microsoft.com/office/drawing/2014/main" id="{F8977822-12E3-4366-8959-5B6C947C07EC}"/>
                </a:ext>
              </a:extLst>
            </p:cNvPr>
            <p:cNvSpPr/>
            <p:nvPr/>
          </p:nvSpPr>
          <p:spPr>
            <a:xfrm>
              <a:off x="5205087" y="3649540"/>
              <a:ext cx="63643" cy="6364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4" name="矩形: 圆角 463">
              <a:extLst>
                <a:ext uri="{FF2B5EF4-FFF2-40B4-BE49-F238E27FC236}">
                  <a16:creationId xmlns:a16="http://schemas.microsoft.com/office/drawing/2014/main" id="{E46F0604-2324-494A-9711-53A42EBDBB9A}"/>
                </a:ext>
              </a:extLst>
            </p:cNvPr>
            <p:cNvSpPr/>
            <p:nvPr/>
          </p:nvSpPr>
          <p:spPr>
            <a:xfrm>
              <a:off x="4967577" y="3583232"/>
              <a:ext cx="533692" cy="209657"/>
            </a:xfrm>
            <a:prstGeom prst="roundRect">
              <a:avLst>
                <a:gd name="adj" fmla="val 25849"/>
              </a:avLst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5" name="直接箭头连接符 464">
            <a:extLst>
              <a:ext uri="{FF2B5EF4-FFF2-40B4-BE49-F238E27FC236}">
                <a16:creationId xmlns:a16="http://schemas.microsoft.com/office/drawing/2014/main" id="{16C84935-3FF5-401C-97E6-5738BA459F63}"/>
              </a:ext>
            </a:extLst>
          </p:cNvPr>
          <p:cNvCxnSpPr>
            <a:cxnSpLocks/>
          </p:cNvCxnSpPr>
          <p:nvPr/>
        </p:nvCxnSpPr>
        <p:spPr>
          <a:xfrm>
            <a:off x="5979994" y="2792711"/>
            <a:ext cx="732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6" name="文本框 465">
            <a:extLst>
              <a:ext uri="{FF2B5EF4-FFF2-40B4-BE49-F238E27FC236}">
                <a16:creationId xmlns:a16="http://schemas.microsoft.com/office/drawing/2014/main" id="{1453B660-F2FD-4A78-97B9-EDAC085F91AE}"/>
              </a:ext>
            </a:extLst>
          </p:cNvPr>
          <p:cNvSpPr txBox="1"/>
          <p:nvPr/>
        </p:nvSpPr>
        <p:spPr>
          <a:xfrm>
            <a:off x="5903080" y="2466197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760B2AB-A705-49FF-B72A-42A81FA8D1A2}"/>
              </a:ext>
            </a:extLst>
          </p:cNvPr>
          <p:cNvSpPr txBox="1"/>
          <p:nvPr/>
        </p:nvSpPr>
        <p:spPr>
          <a:xfrm>
            <a:off x="3669394" y="6101342"/>
            <a:ext cx="1072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Source: Zhou  </a:t>
            </a:r>
            <a:endParaRPr lang="zh-CN" altLang="en-US" sz="1200" dirty="0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C4B67870-82DC-4182-BA4B-F488BC592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8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C3026D8-DB2B-4C1C-88A1-6E804CC03E44}"/>
              </a:ext>
            </a:extLst>
          </p:cNvPr>
          <p:cNvSpPr/>
          <p:nvPr/>
        </p:nvSpPr>
        <p:spPr>
          <a:xfrm>
            <a:off x="0" y="5821986"/>
            <a:ext cx="1324598" cy="502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04045A-9521-464F-8532-EFF602B7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25" y="-67738"/>
            <a:ext cx="8404225" cy="609600"/>
          </a:xfrm>
        </p:spPr>
        <p:txBody>
          <a:bodyPr/>
          <a:lstStyle/>
          <a:p>
            <a:r>
              <a:rPr lang="en-US" altLang="zh-CN" dirty="0"/>
              <a:t>Introduction – Background knowledge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2D343-B29F-4424-80E4-20AC9238E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2D657-22B3-49C1-AFF2-5C258475D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/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Cost volume in MVS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sz="1600" dirty="0"/>
                  <a:t>For each pixel in the reference view: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Sample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600" dirty="0"/>
                  <a:t> depth hypotheses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Project the depth hypo. to each source view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For each depth hypo., compute the variance of features across all views (photometric consistency)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blipFill>
                <a:blip r:embed="rId3"/>
                <a:stretch>
                  <a:fillRect l="-600" t="-2155" b="-4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4D60AF19-8D8B-4240-90C6-281C1D86ED3D}"/>
              </a:ext>
            </a:extLst>
          </p:cNvPr>
          <p:cNvGrpSpPr/>
          <p:nvPr/>
        </p:nvGrpSpPr>
        <p:grpSpPr>
          <a:xfrm>
            <a:off x="341387" y="1990662"/>
            <a:ext cx="4626190" cy="4159797"/>
            <a:chOff x="138605" y="1443308"/>
            <a:chExt cx="4902221" cy="4408000"/>
          </a:xfrm>
        </p:grpSpPr>
        <p:sp>
          <p:nvSpPr>
            <p:cNvPr id="381" name="文本框 380">
              <a:extLst>
                <a:ext uri="{FF2B5EF4-FFF2-40B4-BE49-F238E27FC236}">
                  <a16:creationId xmlns:a16="http://schemas.microsoft.com/office/drawing/2014/main" id="{F948F349-A83E-4987-8DD5-1AD924988639}"/>
                </a:ext>
              </a:extLst>
            </p:cNvPr>
            <p:cNvSpPr txBox="1"/>
            <p:nvPr/>
          </p:nvSpPr>
          <p:spPr>
            <a:xfrm>
              <a:off x="138605" y="5280718"/>
              <a:ext cx="888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View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9DB24B-A0B7-425F-B5C8-61FFFBAF0D8A}"/>
                </a:ext>
              </a:extLst>
            </p:cNvPr>
            <p:cNvGrpSpPr/>
            <p:nvPr/>
          </p:nvGrpSpPr>
          <p:grpSpPr>
            <a:xfrm>
              <a:off x="492877" y="1443308"/>
              <a:ext cx="4547949" cy="4408000"/>
              <a:chOff x="492877" y="1443308"/>
              <a:chExt cx="4547949" cy="440800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1CFA75A6-7C60-4B0E-879D-384BCA0F7E03}"/>
                  </a:ext>
                </a:extLst>
              </p:cNvPr>
              <p:cNvGrpSpPr/>
              <p:nvPr/>
            </p:nvGrpSpPr>
            <p:grpSpPr>
              <a:xfrm>
                <a:off x="492877" y="1443308"/>
                <a:ext cx="4113127" cy="4118136"/>
                <a:chOff x="239225" y="1477170"/>
                <a:chExt cx="4391180" cy="4396528"/>
              </a:xfrm>
            </p:grpSpPr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58FE4FD8-DE3C-4037-9E06-BCF23B01AB4A}"/>
                    </a:ext>
                  </a:extLst>
                </p:cNvPr>
                <p:cNvGrpSpPr/>
                <p:nvPr/>
              </p:nvGrpSpPr>
              <p:grpSpPr>
                <a:xfrm rot="17396197">
                  <a:off x="4327247" y="5170992"/>
                  <a:ext cx="281651" cy="324665"/>
                  <a:chOff x="4898069" y="5572963"/>
                  <a:chExt cx="281651" cy="32466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0" name="矩形: 圆角 59">
                    <a:extLst>
                      <a:ext uri="{FF2B5EF4-FFF2-40B4-BE49-F238E27FC236}">
                        <a16:creationId xmlns:a16="http://schemas.microsoft.com/office/drawing/2014/main" id="{51D317E7-CCFE-4023-9E5A-DAC6C320BB87}"/>
                      </a:ext>
                    </a:extLst>
                  </p:cNvPr>
                  <p:cNvSpPr/>
                  <p:nvPr/>
                </p:nvSpPr>
                <p:spPr>
                  <a:xfrm rot="2203966">
                    <a:off x="4898069" y="5612451"/>
                    <a:ext cx="175494" cy="285177"/>
                  </a:xfrm>
                  <a:prstGeom prst="roundRect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1" name="等腰三角形 60">
                    <a:extLst>
                      <a:ext uri="{FF2B5EF4-FFF2-40B4-BE49-F238E27FC236}">
                        <a16:creationId xmlns:a16="http://schemas.microsoft.com/office/drawing/2014/main" id="{66369A48-0DE7-434D-BA6F-5044E3794F39}"/>
                      </a:ext>
                    </a:extLst>
                  </p:cNvPr>
                  <p:cNvSpPr/>
                  <p:nvPr/>
                </p:nvSpPr>
                <p:spPr>
                  <a:xfrm rot="13003966">
                    <a:off x="5007565" y="5572963"/>
                    <a:ext cx="172155" cy="80018"/>
                  </a:xfrm>
                  <a:prstGeom prst="triangle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AF437729-59D7-4007-BCC5-7C4FC2308DDF}"/>
                    </a:ext>
                  </a:extLst>
                </p:cNvPr>
                <p:cNvGrpSpPr/>
                <p:nvPr/>
              </p:nvGrpSpPr>
              <p:grpSpPr>
                <a:xfrm>
                  <a:off x="239225" y="5281842"/>
                  <a:ext cx="281651" cy="324665"/>
                  <a:chOff x="4898069" y="5572963"/>
                  <a:chExt cx="281651" cy="32466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3" name="矩形: 圆角 62">
                    <a:extLst>
                      <a:ext uri="{FF2B5EF4-FFF2-40B4-BE49-F238E27FC236}">
                        <a16:creationId xmlns:a16="http://schemas.microsoft.com/office/drawing/2014/main" id="{67821934-FC8E-4C00-8AD2-11BA49D03DF9}"/>
                      </a:ext>
                    </a:extLst>
                  </p:cNvPr>
                  <p:cNvSpPr/>
                  <p:nvPr/>
                </p:nvSpPr>
                <p:spPr>
                  <a:xfrm rot="2203966">
                    <a:off x="4898069" y="5612451"/>
                    <a:ext cx="175494" cy="285177"/>
                  </a:xfrm>
                  <a:prstGeom prst="roundRect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4" name="等腰三角形 63">
                    <a:extLst>
                      <a:ext uri="{FF2B5EF4-FFF2-40B4-BE49-F238E27FC236}">
                        <a16:creationId xmlns:a16="http://schemas.microsoft.com/office/drawing/2014/main" id="{92CE23D6-CBDD-436A-A5ED-55E95DBCDB02}"/>
                      </a:ext>
                    </a:extLst>
                  </p:cNvPr>
                  <p:cNvSpPr/>
                  <p:nvPr/>
                </p:nvSpPr>
                <p:spPr>
                  <a:xfrm rot="13003966">
                    <a:off x="5007565" y="5572963"/>
                    <a:ext cx="172155" cy="80018"/>
                  </a:xfrm>
                  <a:prstGeom prst="triangle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30E028DE-9C63-4AC7-B5DD-46704FE4CA53}"/>
                    </a:ext>
                  </a:extLst>
                </p:cNvPr>
                <p:cNvGrpSpPr/>
                <p:nvPr/>
              </p:nvGrpSpPr>
              <p:grpSpPr>
                <a:xfrm>
                  <a:off x="2357924" y="5512792"/>
                  <a:ext cx="177796" cy="360906"/>
                  <a:chOff x="2410293" y="5651950"/>
                  <a:chExt cx="177796" cy="360906"/>
                </a:xfrm>
              </p:grpSpPr>
              <p:sp>
                <p:nvSpPr>
                  <p:cNvPr id="66" name="矩形: 圆角 65">
                    <a:extLst>
                      <a:ext uri="{FF2B5EF4-FFF2-40B4-BE49-F238E27FC236}">
                        <a16:creationId xmlns:a16="http://schemas.microsoft.com/office/drawing/2014/main" id="{898E8A75-72CD-47EF-BB28-AB5AAC0A0BEA}"/>
                      </a:ext>
                    </a:extLst>
                  </p:cNvPr>
                  <p:cNvSpPr/>
                  <p:nvPr/>
                </p:nvSpPr>
                <p:spPr>
                  <a:xfrm rot="21495535">
                    <a:off x="2412596" y="5727679"/>
                    <a:ext cx="175493" cy="285177"/>
                  </a:xfrm>
                  <a:prstGeom prst="roundRect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7" name="等腰三角形 66">
                    <a:extLst>
                      <a:ext uri="{FF2B5EF4-FFF2-40B4-BE49-F238E27FC236}">
                        <a16:creationId xmlns:a16="http://schemas.microsoft.com/office/drawing/2014/main" id="{9B05E3FE-F625-47F8-93C0-8D13B1552E7C}"/>
                      </a:ext>
                    </a:extLst>
                  </p:cNvPr>
                  <p:cNvSpPr/>
                  <p:nvPr/>
                </p:nvSpPr>
                <p:spPr>
                  <a:xfrm rot="10695535">
                    <a:off x="2410293" y="5651950"/>
                    <a:ext cx="172155" cy="80018"/>
                  </a:xfrm>
                  <a:prstGeom prst="triangle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ACA4FC18-98C4-4A17-8AEC-BF56E6DC52B2}"/>
                    </a:ext>
                  </a:extLst>
                </p:cNvPr>
                <p:cNvCxnSpPr>
                  <a:cxnSpLocks/>
                  <a:stCxn id="9" idx="0"/>
                </p:cNvCxnSpPr>
                <p:nvPr/>
              </p:nvCxnSpPr>
              <p:spPr>
                <a:xfrm flipV="1">
                  <a:off x="2440576" y="1477170"/>
                  <a:ext cx="2209" cy="2944948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D9DCBB44-D2AD-44D3-BBE7-1191855C1A57}"/>
                    </a:ext>
                  </a:extLst>
                </p:cNvPr>
                <p:cNvSpPr/>
                <p:nvPr/>
              </p:nvSpPr>
              <p:spPr>
                <a:xfrm>
                  <a:off x="1810575" y="4192324"/>
                  <a:ext cx="1260000" cy="900000"/>
                </a:xfrm>
                <a:prstGeom prst="rect">
                  <a:avLst/>
                </a:prstGeom>
                <a:solidFill>
                  <a:srgbClr val="BEBFF9">
                    <a:alpha val="94000"/>
                  </a:srgb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1AE393B9-A223-411D-A962-9BECB10C8927}"/>
                    </a:ext>
                  </a:extLst>
                </p:cNvPr>
                <p:cNvCxnSpPr>
                  <a:cxnSpLocks/>
                  <a:stCxn id="67" idx="3"/>
                  <a:endCxn id="9" idx="2"/>
                </p:cNvCxnSpPr>
                <p:nvPr/>
              </p:nvCxnSpPr>
              <p:spPr>
                <a:xfrm flipH="1" flipV="1">
                  <a:off x="2440574" y="4494117"/>
                  <a:ext cx="2211" cy="1018692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21AE4201-6AF1-4E88-99BF-B2D4C3516E56}"/>
                    </a:ext>
                  </a:extLst>
                </p:cNvPr>
                <p:cNvSpPr/>
                <p:nvPr/>
              </p:nvSpPr>
              <p:spPr>
                <a:xfrm>
                  <a:off x="2378145" y="3557721"/>
                  <a:ext cx="108000" cy="108000"/>
                </a:xfrm>
                <a:prstGeom prst="ellipse">
                  <a:avLst/>
                </a:prstGeom>
                <a:solidFill>
                  <a:srgbClr val="A3C3ED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D51075D9-27DF-4E3C-9B3C-3DF0298F33A8}"/>
                    </a:ext>
                  </a:extLst>
                </p:cNvPr>
                <p:cNvSpPr/>
                <p:nvPr/>
              </p:nvSpPr>
              <p:spPr>
                <a:xfrm>
                  <a:off x="2386456" y="2979515"/>
                  <a:ext cx="108000" cy="108000"/>
                </a:xfrm>
                <a:prstGeom prst="ellipse">
                  <a:avLst/>
                </a:prstGeom>
                <a:solidFill>
                  <a:srgbClr val="8FDC78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50F2E06E-44EB-4289-97EC-9F849111E37D}"/>
                    </a:ext>
                  </a:extLst>
                </p:cNvPr>
                <p:cNvSpPr/>
                <p:nvPr/>
              </p:nvSpPr>
              <p:spPr>
                <a:xfrm>
                  <a:off x="2386456" y="2401308"/>
                  <a:ext cx="108000" cy="108000"/>
                </a:xfrm>
                <a:prstGeom prst="ellipse">
                  <a:avLst/>
                </a:prstGeom>
                <a:solidFill>
                  <a:srgbClr val="F1AEA2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925064DE-8662-45A1-88ED-B049E9539694}"/>
                    </a:ext>
                  </a:extLst>
                </p:cNvPr>
                <p:cNvSpPr/>
                <p:nvPr/>
              </p:nvSpPr>
              <p:spPr>
                <a:xfrm>
                  <a:off x="2386456" y="1823101"/>
                  <a:ext cx="108000" cy="108000"/>
                </a:xfrm>
                <a:prstGeom prst="ellipse">
                  <a:avLst/>
                </a:prstGeom>
                <a:solidFill>
                  <a:srgbClr val="F9BF07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196AAF73-55DE-4DFC-BDCA-04D9D411B95E}"/>
                    </a:ext>
                  </a:extLst>
                </p:cNvPr>
                <p:cNvCxnSpPr>
                  <a:cxnSpLocks/>
                  <a:stCxn id="80" idx="3"/>
                </p:cNvCxnSpPr>
                <p:nvPr/>
              </p:nvCxnSpPr>
              <p:spPr>
                <a:xfrm flipH="1">
                  <a:off x="1168534" y="3071699"/>
                  <a:ext cx="1233738" cy="1417495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E91D3714-5317-4D0C-8BC7-4504F8A828EA}"/>
                    </a:ext>
                  </a:extLst>
                </p:cNvPr>
                <p:cNvCxnSpPr>
                  <a:cxnSpLocks/>
                  <a:stCxn id="79" idx="3"/>
                </p:cNvCxnSpPr>
                <p:nvPr/>
              </p:nvCxnSpPr>
              <p:spPr>
                <a:xfrm flipH="1">
                  <a:off x="1246805" y="3649905"/>
                  <a:ext cx="1147156" cy="989173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8672E4E5-EA2D-4233-A8D1-65231B38CF6A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1118305" y="2493492"/>
                  <a:ext cx="1283967" cy="1862820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D0E3E87A-EE0E-4934-B3FA-BF4C3DBF8444}"/>
                    </a:ext>
                  </a:extLst>
                </p:cNvPr>
                <p:cNvCxnSpPr>
                  <a:cxnSpLocks/>
                  <a:stCxn id="82" idx="3"/>
                </p:cNvCxnSpPr>
                <p:nvPr/>
              </p:nvCxnSpPr>
              <p:spPr>
                <a:xfrm flipH="1">
                  <a:off x="1080173" y="1915285"/>
                  <a:ext cx="1322099" cy="2299576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9E1C327E-D1EB-4EE3-BF0C-7FC47953A2F3}"/>
                    </a:ext>
                  </a:extLst>
                </p:cNvPr>
                <p:cNvSpPr/>
                <p:nvPr/>
              </p:nvSpPr>
              <p:spPr>
                <a:xfrm>
                  <a:off x="399820" y="4048802"/>
                  <a:ext cx="1260000" cy="900000"/>
                </a:xfrm>
                <a:prstGeom prst="rect">
                  <a:avLst/>
                </a:prstGeom>
                <a:solidFill>
                  <a:srgbClr val="BEBFF9">
                    <a:alpha val="94000"/>
                  </a:srgbClr>
                </a:solidFill>
                <a:ln>
                  <a:solidFill>
                    <a:schemeClr val="bg2"/>
                  </a:solidFill>
                </a:ln>
                <a:scene3d>
                  <a:camera prst="isometricOffAxis2Left">
                    <a:rot lat="1080000" lon="24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E0A11A4F-8F8E-4DA5-A8A4-30E12894E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02143" y="4139250"/>
                  <a:ext cx="254775" cy="72383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090C72A4-CD8A-4EB1-86F0-75269654799B}"/>
                    </a:ext>
                  </a:extLst>
                </p:cNvPr>
                <p:cNvSpPr/>
                <p:nvPr/>
              </p:nvSpPr>
              <p:spPr>
                <a:xfrm>
                  <a:off x="1010593" y="4240850"/>
                  <a:ext cx="72000" cy="72000"/>
                </a:xfrm>
                <a:prstGeom prst="rect">
                  <a:avLst/>
                </a:prstGeom>
                <a:solidFill>
                  <a:srgbClr val="F9BF07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3F172487-8A64-4949-B734-C0350DBDD220}"/>
                    </a:ext>
                  </a:extLst>
                </p:cNvPr>
                <p:cNvSpPr/>
                <p:nvPr/>
              </p:nvSpPr>
              <p:spPr>
                <a:xfrm>
                  <a:off x="1096534" y="4489194"/>
                  <a:ext cx="72000" cy="72000"/>
                </a:xfrm>
                <a:prstGeom prst="rect">
                  <a:avLst/>
                </a:prstGeom>
                <a:solidFill>
                  <a:srgbClr val="8FDC78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04402339-87C5-406F-9FBE-6CBDCE52782C}"/>
                    </a:ext>
                  </a:extLst>
                </p:cNvPr>
                <p:cNvSpPr/>
                <p:nvPr/>
              </p:nvSpPr>
              <p:spPr>
                <a:xfrm>
                  <a:off x="1046305" y="4360990"/>
                  <a:ext cx="72000" cy="72000"/>
                </a:xfrm>
                <a:prstGeom prst="rect">
                  <a:avLst/>
                </a:prstGeom>
                <a:solidFill>
                  <a:srgbClr val="F1AEA2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7BCFA4BC-DCCB-474A-8AC9-552F87ADF17C}"/>
                    </a:ext>
                  </a:extLst>
                </p:cNvPr>
                <p:cNvSpPr/>
                <p:nvPr/>
              </p:nvSpPr>
              <p:spPr>
                <a:xfrm>
                  <a:off x="1153527" y="4639078"/>
                  <a:ext cx="72000" cy="72000"/>
                </a:xfrm>
                <a:prstGeom prst="rect">
                  <a:avLst/>
                </a:prstGeom>
                <a:solidFill>
                  <a:srgbClr val="A3C3ED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EBAB2708-A099-4E45-8E8A-3AC473608CF9}"/>
                    </a:ext>
                  </a:extLst>
                </p:cNvPr>
                <p:cNvCxnSpPr>
                  <a:cxnSpLocks/>
                  <a:stCxn id="79" idx="5"/>
                </p:cNvCxnSpPr>
                <p:nvPr/>
              </p:nvCxnSpPr>
              <p:spPr>
                <a:xfrm>
                  <a:off x="2470329" y="3649905"/>
                  <a:ext cx="1150210" cy="956013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859AD97F-AFDE-46FF-BF67-61A8B3D9004B}"/>
                    </a:ext>
                  </a:extLst>
                </p:cNvPr>
                <p:cNvCxnSpPr>
                  <a:cxnSpLocks/>
                  <a:stCxn id="80" idx="5"/>
                </p:cNvCxnSpPr>
                <p:nvPr/>
              </p:nvCxnSpPr>
              <p:spPr>
                <a:xfrm>
                  <a:off x="2478640" y="3071699"/>
                  <a:ext cx="1209956" cy="1389270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8C3630CC-377A-4A16-9DE2-8B57E2E95416}"/>
                    </a:ext>
                  </a:extLst>
                </p:cNvPr>
                <p:cNvCxnSpPr>
                  <a:cxnSpLocks/>
                  <a:stCxn id="81" idx="5"/>
                </p:cNvCxnSpPr>
                <p:nvPr/>
              </p:nvCxnSpPr>
              <p:spPr>
                <a:xfrm>
                  <a:off x="2478640" y="2493492"/>
                  <a:ext cx="1280617" cy="1855201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C406D541-46D9-43AB-93B1-CCDA6E7AC470}"/>
                    </a:ext>
                  </a:extLst>
                </p:cNvPr>
                <p:cNvCxnSpPr>
                  <a:cxnSpLocks/>
                  <a:stCxn id="82" idx="5"/>
                </p:cNvCxnSpPr>
                <p:nvPr/>
              </p:nvCxnSpPr>
              <p:spPr>
                <a:xfrm>
                  <a:off x="2478640" y="1915285"/>
                  <a:ext cx="1329944" cy="2325565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15BB52A4-DE42-4B29-B828-678C2C1698B6}"/>
                    </a:ext>
                  </a:extLst>
                </p:cNvPr>
                <p:cNvSpPr/>
                <p:nvPr/>
              </p:nvSpPr>
              <p:spPr>
                <a:xfrm>
                  <a:off x="3224719" y="4039194"/>
                  <a:ext cx="1260000" cy="900000"/>
                </a:xfrm>
                <a:prstGeom prst="rect">
                  <a:avLst/>
                </a:prstGeom>
                <a:solidFill>
                  <a:srgbClr val="BEBFF9">
                    <a:alpha val="94000"/>
                  </a:srgbClr>
                </a:solidFill>
                <a:ln>
                  <a:solidFill>
                    <a:schemeClr val="bg2"/>
                  </a:solidFill>
                </a:ln>
                <a:scene3d>
                  <a:camera prst="isometricOffAxis1Right">
                    <a:rot lat="1080000" lon="192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B672618F-5B84-4E72-898B-69C7DB9FC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61105" y="4139250"/>
                  <a:ext cx="353670" cy="71366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A0CA9AEE-A013-421D-81AB-E5744C4F639E}"/>
                    </a:ext>
                  </a:extLst>
                </p:cNvPr>
                <p:cNvSpPr/>
                <p:nvPr/>
              </p:nvSpPr>
              <p:spPr>
                <a:xfrm>
                  <a:off x="3805160" y="4258901"/>
                  <a:ext cx="72000" cy="72000"/>
                </a:xfrm>
                <a:prstGeom prst="rect">
                  <a:avLst/>
                </a:prstGeom>
                <a:solidFill>
                  <a:srgbClr val="F9BF07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F5C38100-D7C8-4B04-BDE1-243577F00967}"/>
                    </a:ext>
                  </a:extLst>
                </p:cNvPr>
                <p:cNvSpPr/>
                <p:nvPr/>
              </p:nvSpPr>
              <p:spPr>
                <a:xfrm>
                  <a:off x="3694767" y="4474113"/>
                  <a:ext cx="72000" cy="72000"/>
                </a:xfrm>
                <a:prstGeom prst="rect">
                  <a:avLst/>
                </a:prstGeom>
                <a:solidFill>
                  <a:srgbClr val="8FDC78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59BCA617-7F7A-4DF0-B162-A9A579ADB192}"/>
                    </a:ext>
                  </a:extLst>
                </p:cNvPr>
                <p:cNvSpPr/>
                <p:nvPr/>
              </p:nvSpPr>
              <p:spPr>
                <a:xfrm>
                  <a:off x="3759257" y="4356312"/>
                  <a:ext cx="72000" cy="72000"/>
                </a:xfrm>
                <a:prstGeom prst="rect">
                  <a:avLst/>
                </a:prstGeom>
                <a:solidFill>
                  <a:srgbClr val="F1AEA2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1AB57431-F113-4530-B53C-26C94F2B96E1}"/>
                    </a:ext>
                  </a:extLst>
                </p:cNvPr>
                <p:cNvSpPr/>
                <p:nvPr/>
              </p:nvSpPr>
              <p:spPr>
                <a:xfrm>
                  <a:off x="3625984" y="4605918"/>
                  <a:ext cx="72000" cy="72000"/>
                </a:xfrm>
                <a:prstGeom prst="rect">
                  <a:avLst/>
                </a:prstGeom>
                <a:solidFill>
                  <a:srgbClr val="A3C3ED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67" name="直接连接符 166">
                  <a:extLst>
                    <a:ext uri="{FF2B5EF4-FFF2-40B4-BE49-F238E27FC236}">
                      <a16:creationId xmlns:a16="http://schemas.microsoft.com/office/drawing/2014/main" id="{3AC44A29-A528-4430-A72F-290933CD92B4}"/>
                    </a:ext>
                  </a:extLst>
                </p:cNvPr>
                <p:cNvCxnSpPr>
                  <a:cxnSpLocks/>
                  <a:endCxn id="61" idx="3"/>
                </p:cNvCxnSpPr>
                <p:nvPr/>
              </p:nvCxnSpPr>
              <p:spPr>
                <a:xfrm>
                  <a:off x="3702017" y="4675078"/>
                  <a:ext cx="647746" cy="531642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2AA332E7-3067-4E94-8177-32E6DDC71621}"/>
                    </a:ext>
                  </a:extLst>
                </p:cNvPr>
                <p:cNvCxnSpPr>
                  <a:cxnSpLocks/>
                  <a:endCxn id="61" idx="3"/>
                </p:cNvCxnSpPr>
                <p:nvPr/>
              </p:nvCxnSpPr>
              <p:spPr>
                <a:xfrm>
                  <a:off x="3770800" y="4546113"/>
                  <a:ext cx="578963" cy="660607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182">
                  <a:extLst>
                    <a:ext uri="{FF2B5EF4-FFF2-40B4-BE49-F238E27FC236}">
                      <a16:creationId xmlns:a16="http://schemas.microsoft.com/office/drawing/2014/main" id="{F4EAE55B-CD8B-4B18-B9CE-B6B94FD21E68}"/>
                    </a:ext>
                  </a:extLst>
                </p:cNvPr>
                <p:cNvCxnSpPr>
                  <a:cxnSpLocks/>
                  <a:endCxn id="61" idx="3"/>
                </p:cNvCxnSpPr>
                <p:nvPr/>
              </p:nvCxnSpPr>
              <p:spPr>
                <a:xfrm>
                  <a:off x="3808584" y="4432990"/>
                  <a:ext cx="541179" cy="773730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E6176C43-320A-42FA-A9CC-A25572C49188}"/>
                    </a:ext>
                  </a:extLst>
                </p:cNvPr>
                <p:cNvCxnSpPr>
                  <a:cxnSpLocks/>
                  <a:endCxn id="61" idx="3"/>
                </p:cNvCxnSpPr>
                <p:nvPr/>
              </p:nvCxnSpPr>
              <p:spPr>
                <a:xfrm>
                  <a:off x="3855300" y="4329441"/>
                  <a:ext cx="494463" cy="877279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>
                  <a:extLst>
                    <a:ext uri="{FF2B5EF4-FFF2-40B4-BE49-F238E27FC236}">
                      <a16:creationId xmlns:a16="http://schemas.microsoft.com/office/drawing/2014/main" id="{6DD1E71F-184A-49A1-93A2-BE612FEA9779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 flipV="1">
                  <a:off x="458727" y="4320227"/>
                  <a:ext cx="558261" cy="969559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E3435888-3BB4-4EC1-94A7-C2C5140BC6BA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 flipV="1">
                  <a:off x="458727" y="4437668"/>
                  <a:ext cx="586169" cy="852118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093B6B69-913E-42BA-B91F-FE6E77DE4028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 flipV="1">
                  <a:off x="458727" y="4565553"/>
                  <a:ext cx="633532" cy="724233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189">
                  <a:extLst>
                    <a:ext uri="{FF2B5EF4-FFF2-40B4-BE49-F238E27FC236}">
                      <a16:creationId xmlns:a16="http://schemas.microsoft.com/office/drawing/2014/main" id="{FEF6DEEA-456D-4D6B-8CB8-6E7FEDD8EC00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 flipV="1">
                  <a:off x="458727" y="4717197"/>
                  <a:ext cx="659578" cy="572589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91D43940-B02D-411A-B037-37E464DE6209}"/>
                    </a:ext>
                  </a:extLst>
                </p:cNvPr>
                <p:cNvSpPr/>
                <p:nvPr/>
              </p:nvSpPr>
              <p:spPr>
                <a:xfrm>
                  <a:off x="2404575" y="4422117"/>
                  <a:ext cx="72000" cy="72000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53B35BC-A10E-402A-94D6-DDA9F2FB9F43}"/>
                  </a:ext>
                </a:extLst>
              </p:cNvPr>
              <p:cNvSpPr txBox="1"/>
              <p:nvPr/>
            </p:nvSpPr>
            <p:spPr>
              <a:xfrm>
                <a:off x="2095273" y="5543531"/>
                <a:ext cx="909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Ref. View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文本框 379">
                <a:extLst>
                  <a:ext uri="{FF2B5EF4-FFF2-40B4-BE49-F238E27FC236}">
                    <a16:creationId xmlns:a16="http://schemas.microsoft.com/office/drawing/2014/main" id="{D74A4801-BCB9-432A-BA1B-EB2A08CBD264}"/>
                  </a:ext>
                </a:extLst>
              </p:cNvPr>
              <p:cNvSpPr txBox="1"/>
              <p:nvPr/>
            </p:nvSpPr>
            <p:spPr>
              <a:xfrm>
                <a:off x="4152057" y="5235754"/>
                <a:ext cx="8887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View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77CC674B-39D6-4FAA-98B6-75ECBE597DD0}"/>
                  </a:ext>
                </a:extLst>
              </p:cNvPr>
              <p:cNvCxnSpPr/>
              <p:nvPr/>
            </p:nvCxnSpPr>
            <p:spPr>
              <a:xfrm>
                <a:off x="2444610" y="1614749"/>
                <a:ext cx="216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381">
                <a:extLst>
                  <a:ext uri="{FF2B5EF4-FFF2-40B4-BE49-F238E27FC236}">
                    <a16:creationId xmlns:a16="http://schemas.microsoft.com/office/drawing/2014/main" id="{C1619295-DE2A-41F4-AF56-8F8B7D31A02F}"/>
                  </a:ext>
                </a:extLst>
              </p:cNvPr>
              <p:cNvCxnSpPr/>
              <p:nvPr/>
            </p:nvCxnSpPr>
            <p:spPr>
              <a:xfrm>
                <a:off x="2444610" y="3826496"/>
                <a:ext cx="216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1A6A9531-B6D5-43C0-AF3E-6D2DE013E137}"/>
                      </a:ext>
                    </a:extLst>
                  </p:cNvPr>
                  <p:cNvSpPr txBox="1"/>
                  <p:nvPr/>
                </p:nvSpPr>
                <p:spPr>
                  <a:xfrm>
                    <a:off x="2572344" y="3653420"/>
                    <a:ext cx="59189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400" b="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1A6A9531-B6D5-43C0-AF3E-6D2DE013E1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2344" y="3653420"/>
                    <a:ext cx="591893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12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3" name="文本框 382">
                    <a:extLst>
                      <a:ext uri="{FF2B5EF4-FFF2-40B4-BE49-F238E27FC236}">
                        <a16:creationId xmlns:a16="http://schemas.microsoft.com/office/drawing/2014/main" id="{8FA523F8-7DBC-4394-8ABA-5350168D5A7D}"/>
                      </a:ext>
                    </a:extLst>
                  </p:cNvPr>
                  <p:cNvSpPr txBox="1"/>
                  <p:nvPr/>
                </p:nvSpPr>
                <p:spPr>
                  <a:xfrm>
                    <a:off x="2613251" y="1443308"/>
                    <a:ext cx="6204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400" b="0" dirty="0"/>
                  </a:p>
                </p:txBody>
              </p:sp>
            </mc:Choice>
            <mc:Fallback xmlns="">
              <p:sp>
                <p:nvSpPr>
                  <p:cNvPr id="383" name="文本框 382">
                    <a:extLst>
                      <a:ext uri="{FF2B5EF4-FFF2-40B4-BE49-F238E27FC236}">
                        <a16:creationId xmlns:a16="http://schemas.microsoft.com/office/drawing/2014/main" id="{8FA523F8-7DBC-4394-8ABA-5350168D5A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3251" y="1443308"/>
                    <a:ext cx="62042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010A884C-589D-4498-BDEE-8E5C7173EB7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0263" y="4246748"/>
                    <a:ext cx="914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010A884C-589D-4498-BDEE-8E5C7173E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0263" y="4246748"/>
                    <a:ext cx="914400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7" name="文本框 386">
                    <a:extLst>
                      <a:ext uri="{FF2B5EF4-FFF2-40B4-BE49-F238E27FC236}">
                        <a16:creationId xmlns:a16="http://schemas.microsoft.com/office/drawing/2014/main" id="{285A2E12-5005-4DD5-98EE-DD0827DC2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883354" y="4804479"/>
                    <a:ext cx="914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7" name="文本框 386">
                    <a:extLst>
                      <a:ext uri="{FF2B5EF4-FFF2-40B4-BE49-F238E27FC236}">
                        <a16:creationId xmlns:a16="http://schemas.microsoft.com/office/drawing/2014/main" id="{285A2E12-5005-4DD5-98EE-DD0827DC21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3354" y="4804479"/>
                    <a:ext cx="914400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553E3DB-528C-4F95-A170-F2411EBF3247}"/>
              </a:ext>
            </a:extLst>
          </p:cNvPr>
          <p:cNvGrpSpPr/>
          <p:nvPr/>
        </p:nvGrpSpPr>
        <p:grpSpPr>
          <a:xfrm>
            <a:off x="5074005" y="2568462"/>
            <a:ext cx="3848350" cy="3001103"/>
            <a:chOff x="5074005" y="2568462"/>
            <a:chExt cx="3848350" cy="3001103"/>
          </a:xfrm>
        </p:grpSpPr>
        <p:grpSp>
          <p:nvGrpSpPr>
            <p:cNvPr id="232" name="组合 231">
              <a:extLst>
                <a:ext uri="{FF2B5EF4-FFF2-40B4-BE49-F238E27FC236}">
                  <a16:creationId xmlns:a16="http://schemas.microsoft.com/office/drawing/2014/main" id="{A56A71AD-BBF4-45E8-A6F8-1DB5BBF0124C}"/>
                </a:ext>
              </a:extLst>
            </p:cNvPr>
            <p:cNvGrpSpPr/>
            <p:nvPr/>
          </p:nvGrpSpPr>
          <p:grpSpPr>
            <a:xfrm>
              <a:off x="6360506" y="2568462"/>
              <a:ext cx="2224607" cy="1527962"/>
              <a:chOff x="5269913" y="3754204"/>
              <a:chExt cx="2224607" cy="1527962"/>
            </a:xfrm>
            <a:solidFill>
              <a:srgbClr val="F9BF07">
                <a:alpha val="50000"/>
              </a:srgbClr>
            </a:solidFill>
          </p:grpSpPr>
          <p:grpSp>
            <p:nvGrpSpPr>
              <p:cNvPr id="233" name="组合 232">
                <a:extLst>
                  <a:ext uri="{FF2B5EF4-FFF2-40B4-BE49-F238E27FC236}">
                    <a16:creationId xmlns:a16="http://schemas.microsoft.com/office/drawing/2014/main" id="{2BEA6179-3A42-4090-8743-8D8C3F669C3A}"/>
                  </a:ext>
                </a:extLst>
              </p:cNvPr>
              <p:cNvGrpSpPr/>
              <p:nvPr/>
            </p:nvGrpSpPr>
            <p:grpSpPr>
              <a:xfrm>
                <a:off x="5270065" y="4812548"/>
                <a:ext cx="1170731" cy="469618"/>
                <a:chOff x="2164810" y="1874757"/>
                <a:chExt cx="1794920" cy="720000"/>
              </a:xfrm>
              <a:grpFill/>
            </p:grpSpPr>
            <p:grpSp>
              <p:nvGrpSpPr>
                <p:cNvPr id="265" name="组合 264">
                  <a:extLst>
                    <a:ext uri="{FF2B5EF4-FFF2-40B4-BE49-F238E27FC236}">
                      <a16:creationId xmlns:a16="http://schemas.microsoft.com/office/drawing/2014/main" id="{FD6C7D27-6799-417F-AC61-DB01D2C5A807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720000"/>
                  <a:chOff x="2532060" y="2109482"/>
                  <a:chExt cx="1257460" cy="720000"/>
                </a:xfrm>
                <a:grpFill/>
              </p:grpSpPr>
              <p:sp>
                <p:nvSpPr>
                  <p:cNvPr id="267" name="立方体 266">
                    <a:extLst>
                      <a:ext uri="{FF2B5EF4-FFF2-40B4-BE49-F238E27FC236}">
                        <a16:creationId xmlns:a16="http://schemas.microsoft.com/office/drawing/2014/main" id="{5F08FF1C-73BC-4AB8-88D5-D405FEFEF8C3}"/>
                      </a:ext>
                    </a:extLst>
                  </p:cNvPr>
                  <p:cNvSpPr/>
                  <p:nvPr/>
                </p:nvSpPr>
                <p:spPr>
                  <a:xfrm>
                    <a:off x="2532060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8" name="立方体 267">
                    <a:extLst>
                      <a:ext uri="{FF2B5EF4-FFF2-40B4-BE49-F238E27FC236}">
                        <a16:creationId xmlns:a16="http://schemas.microsoft.com/office/drawing/2014/main" id="{4D74FBED-C02C-444F-883D-009C0790BC6D}"/>
                      </a:ext>
                    </a:extLst>
                  </p:cNvPr>
                  <p:cNvSpPr/>
                  <p:nvPr/>
                </p:nvSpPr>
                <p:spPr>
                  <a:xfrm>
                    <a:off x="3069519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266" name="立方体 265">
                  <a:extLst>
                    <a:ext uri="{FF2B5EF4-FFF2-40B4-BE49-F238E27FC236}">
                      <a16:creationId xmlns:a16="http://schemas.microsoft.com/office/drawing/2014/main" id="{157652E9-2321-49D1-9BB4-626610055541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4" name="组合 233">
                <a:extLst>
                  <a:ext uri="{FF2B5EF4-FFF2-40B4-BE49-F238E27FC236}">
                    <a16:creationId xmlns:a16="http://schemas.microsoft.com/office/drawing/2014/main" id="{BD45C27A-DAE4-430E-A69F-8C99D178DC1C}"/>
                  </a:ext>
                </a:extLst>
              </p:cNvPr>
              <p:cNvGrpSpPr/>
              <p:nvPr/>
            </p:nvGrpSpPr>
            <p:grpSpPr>
              <a:xfrm>
                <a:off x="5269913" y="3754204"/>
                <a:ext cx="1170731" cy="1177024"/>
                <a:chOff x="2164810" y="1874757"/>
                <a:chExt cx="1794920" cy="1804568"/>
              </a:xfrm>
              <a:grpFill/>
            </p:grpSpPr>
            <p:grpSp>
              <p:nvGrpSpPr>
                <p:cNvPr id="253" name="组合 252">
                  <a:extLst>
                    <a:ext uri="{FF2B5EF4-FFF2-40B4-BE49-F238E27FC236}">
                      <a16:creationId xmlns:a16="http://schemas.microsoft.com/office/drawing/2014/main" id="{4C853D21-C8CB-4479-B4CA-EBBE9C5EA90A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1804568"/>
                  <a:chOff x="2532060" y="2109482"/>
                  <a:chExt cx="1257460" cy="1804568"/>
                </a:xfrm>
                <a:grpFill/>
              </p:grpSpPr>
              <p:grpSp>
                <p:nvGrpSpPr>
                  <p:cNvPr id="257" name="组合 256">
                    <a:extLst>
                      <a:ext uri="{FF2B5EF4-FFF2-40B4-BE49-F238E27FC236}">
                        <a16:creationId xmlns:a16="http://schemas.microsoft.com/office/drawing/2014/main" id="{DC1C1F37-022D-45CA-AE16-1F709F59C6F9}"/>
                      </a:ext>
                    </a:extLst>
                  </p:cNvPr>
                  <p:cNvGrpSpPr/>
                  <p:nvPr/>
                </p:nvGrpSpPr>
                <p:grpSpPr>
                  <a:xfrm>
                    <a:off x="253206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262" name="立方体 261">
                      <a:extLst>
                        <a:ext uri="{FF2B5EF4-FFF2-40B4-BE49-F238E27FC236}">
                          <a16:creationId xmlns:a16="http://schemas.microsoft.com/office/drawing/2014/main" id="{CB2F3FA8-D042-4628-99BC-17660664D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立方体 262">
                      <a:extLst>
                        <a:ext uri="{FF2B5EF4-FFF2-40B4-BE49-F238E27FC236}">
                          <a16:creationId xmlns:a16="http://schemas.microsoft.com/office/drawing/2014/main" id="{E2B6BCDB-94B9-4167-88E7-94C9E76C1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立方体 263">
                      <a:extLst>
                        <a:ext uri="{FF2B5EF4-FFF2-40B4-BE49-F238E27FC236}">
                          <a16:creationId xmlns:a16="http://schemas.microsoft.com/office/drawing/2014/main" id="{FB964F79-BF04-4A44-9357-9E7121540E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58" name="组合 257">
                    <a:extLst>
                      <a:ext uri="{FF2B5EF4-FFF2-40B4-BE49-F238E27FC236}">
                        <a16:creationId xmlns:a16="http://schemas.microsoft.com/office/drawing/2014/main" id="{14802ECA-E3F9-4E4F-A3B1-FAB42BDC4B07}"/>
                      </a:ext>
                    </a:extLst>
                  </p:cNvPr>
                  <p:cNvGrpSpPr/>
                  <p:nvPr/>
                </p:nvGrpSpPr>
                <p:grpSpPr>
                  <a:xfrm>
                    <a:off x="306952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259" name="立方体 258">
                      <a:extLst>
                        <a:ext uri="{FF2B5EF4-FFF2-40B4-BE49-F238E27FC236}">
                          <a16:creationId xmlns:a16="http://schemas.microsoft.com/office/drawing/2014/main" id="{9522A24B-02C3-4FBE-A05D-5AEE68689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立方体 259">
                      <a:extLst>
                        <a:ext uri="{FF2B5EF4-FFF2-40B4-BE49-F238E27FC236}">
                          <a16:creationId xmlns:a16="http://schemas.microsoft.com/office/drawing/2014/main" id="{0375AF33-1B6C-4CA7-B476-58D345401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立方体 260">
                      <a:extLst>
                        <a:ext uri="{FF2B5EF4-FFF2-40B4-BE49-F238E27FC236}">
                          <a16:creationId xmlns:a16="http://schemas.microsoft.com/office/drawing/2014/main" id="{479BFEF0-39A7-4528-9E2F-F804B10D0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254" name="立方体 253">
                  <a:extLst>
                    <a:ext uri="{FF2B5EF4-FFF2-40B4-BE49-F238E27FC236}">
                      <a16:creationId xmlns:a16="http://schemas.microsoft.com/office/drawing/2014/main" id="{1F74AE5E-BF13-46D0-AB17-06EC07DE1C23}"/>
                    </a:ext>
                  </a:extLst>
                </p:cNvPr>
                <p:cNvSpPr/>
                <p:nvPr/>
              </p:nvSpPr>
              <p:spPr>
                <a:xfrm>
                  <a:off x="3239730" y="2959325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5" name="立方体 254">
                  <a:extLst>
                    <a:ext uri="{FF2B5EF4-FFF2-40B4-BE49-F238E27FC236}">
                      <a16:creationId xmlns:a16="http://schemas.microsoft.com/office/drawing/2014/main" id="{973941EB-F221-4903-9E16-A431093119BC}"/>
                    </a:ext>
                  </a:extLst>
                </p:cNvPr>
                <p:cNvSpPr/>
                <p:nvPr/>
              </p:nvSpPr>
              <p:spPr>
                <a:xfrm>
                  <a:off x="3239730" y="2417041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6" name="立方体 255">
                  <a:extLst>
                    <a:ext uri="{FF2B5EF4-FFF2-40B4-BE49-F238E27FC236}">
                      <a16:creationId xmlns:a16="http://schemas.microsoft.com/office/drawing/2014/main" id="{076F6C8B-5522-4A10-BA1C-EDA4220BF9D2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solidFill>
                  <a:srgbClr val="F9BF07"/>
                </a:solidFill>
                <a:ln w="762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EAA3EEF3-B269-4F9B-9E87-D5AFEA518120}"/>
                  </a:ext>
                </a:extLst>
              </p:cNvPr>
              <p:cNvGrpSpPr/>
              <p:nvPr/>
            </p:nvGrpSpPr>
            <p:grpSpPr>
              <a:xfrm>
                <a:off x="6323332" y="4812257"/>
                <a:ext cx="1170734" cy="469621"/>
                <a:chOff x="2179412" y="1863802"/>
                <a:chExt cx="1794926" cy="720004"/>
              </a:xfrm>
              <a:grpFill/>
            </p:grpSpPr>
            <p:grpSp>
              <p:nvGrpSpPr>
                <p:cNvPr id="249" name="组合 248">
                  <a:extLst>
                    <a:ext uri="{FF2B5EF4-FFF2-40B4-BE49-F238E27FC236}">
                      <a16:creationId xmlns:a16="http://schemas.microsoft.com/office/drawing/2014/main" id="{F684BB43-9EA3-49A6-A23B-64E4C73B80BE}"/>
                    </a:ext>
                  </a:extLst>
                </p:cNvPr>
                <p:cNvGrpSpPr/>
                <p:nvPr/>
              </p:nvGrpSpPr>
              <p:grpSpPr>
                <a:xfrm>
                  <a:off x="2179412" y="1863804"/>
                  <a:ext cx="1257461" cy="720002"/>
                  <a:chOff x="2546662" y="2098529"/>
                  <a:chExt cx="1257461" cy="720002"/>
                </a:xfrm>
                <a:grpFill/>
              </p:grpSpPr>
              <p:sp>
                <p:nvSpPr>
                  <p:cNvPr id="251" name="立方体 250">
                    <a:extLst>
                      <a:ext uri="{FF2B5EF4-FFF2-40B4-BE49-F238E27FC236}">
                        <a16:creationId xmlns:a16="http://schemas.microsoft.com/office/drawing/2014/main" id="{D2DAD5E6-ED0C-4D54-BC0E-5741A993EE2E}"/>
                      </a:ext>
                    </a:extLst>
                  </p:cNvPr>
                  <p:cNvSpPr/>
                  <p:nvPr/>
                </p:nvSpPr>
                <p:spPr>
                  <a:xfrm>
                    <a:off x="2546662" y="2098529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2" name="立方体 251">
                    <a:extLst>
                      <a:ext uri="{FF2B5EF4-FFF2-40B4-BE49-F238E27FC236}">
                        <a16:creationId xmlns:a16="http://schemas.microsoft.com/office/drawing/2014/main" id="{507EC4CC-40C6-4220-A709-6C7B811E71DB}"/>
                      </a:ext>
                    </a:extLst>
                  </p:cNvPr>
                  <p:cNvSpPr/>
                  <p:nvPr/>
                </p:nvSpPr>
                <p:spPr>
                  <a:xfrm>
                    <a:off x="3084126" y="2098531"/>
                    <a:ext cx="719997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250" name="立方体 249">
                  <a:extLst>
                    <a:ext uri="{FF2B5EF4-FFF2-40B4-BE49-F238E27FC236}">
                      <a16:creationId xmlns:a16="http://schemas.microsoft.com/office/drawing/2014/main" id="{B8FDD88A-0B0A-4C9D-AC6D-42A49E5789E8}"/>
                    </a:ext>
                  </a:extLst>
                </p:cNvPr>
                <p:cNvSpPr/>
                <p:nvPr/>
              </p:nvSpPr>
              <p:spPr>
                <a:xfrm>
                  <a:off x="3254337" y="1863802"/>
                  <a:ext cx="720001" cy="720001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6" name="组合 235">
                <a:extLst>
                  <a:ext uri="{FF2B5EF4-FFF2-40B4-BE49-F238E27FC236}">
                    <a16:creationId xmlns:a16="http://schemas.microsoft.com/office/drawing/2014/main" id="{3B244C37-0B0D-4567-8D22-069BCBCCCC7B}"/>
                  </a:ext>
                </a:extLst>
              </p:cNvPr>
              <p:cNvGrpSpPr/>
              <p:nvPr/>
            </p:nvGrpSpPr>
            <p:grpSpPr>
              <a:xfrm>
                <a:off x="6323760" y="3754327"/>
                <a:ext cx="1170760" cy="1177025"/>
                <a:chOff x="2179399" y="1871105"/>
                <a:chExt cx="1794975" cy="1804569"/>
              </a:xfrm>
              <a:grpFill/>
            </p:grpSpPr>
            <p:grpSp>
              <p:nvGrpSpPr>
                <p:cNvPr id="237" name="组合 236">
                  <a:extLst>
                    <a:ext uri="{FF2B5EF4-FFF2-40B4-BE49-F238E27FC236}">
                      <a16:creationId xmlns:a16="http://schemas.microsoft.com/office/drawing/2014/main" id="{BF8E6669-416A-4ED1-820E-B6196E5593B1}"/>
                    </a:ext>
                  </a:extLst>
                </p:cNvPr>
                <p:cNvGrpSpPr/>
                <p:nvPr/>
              </p:nvGrpSpPr>
              <p:grpSpPr>
                <a:xfrm>
                  <a:off x="2179399" y="1871105"/>
                  <a:ext cx="1257494" cy="1804569"/>
                  <a:chOff x="2546649" y="2105830"/>
                  <a:chExt cx="1257494" cy="1804569"/>
                </a:xfrm>
                <a:grpFill/>
              </p:grpSpPr>
              <p:grpSp>
                <p:nvGrpSpPr>
                  <p:cNvPr id="241" name="组合 240">
                    <a:extLst>
                      <a:ext uri="{FF2B5EF4-FFF2-40B4-BE49-F238E27FC236}">
                        <a16:creationId xmlns:a16="http://schemas.microsoft.com/office/drawing/2014/main" id="{90BC7057-5D90-4D86-8117-EC3C9149C157}"/>
                      </a:ext>
                    </a:extLst>
                  </p:cNvPr>
                  <p:cNvGrpSpPr/>
                  <p:nvPr/>
                </p:nvGrpSpPr>
                <p:grpSpPr>
                  <a:xfrm>
                    <a:off x="2546649" y="2105832"/>
                    <a:ext cx="720018" cy="1804567"/>
                    <a:chOff x="2546649" y="2105832"/>
                    <a:chExt cx="720018" cy="1804567"/>
                  </a:xfrm>
                  <a:grpFill/>
                </p:grpSpPr>
                <p:sp>
                  <p:nvSpPr>
                    <p:cNvPr id="246" name="立方体 245">
                      <a:extLst>
                        <a:ext uri="{FF2B5EF4-FFF2-40B4-BE49-F238E27FC236}">
                          <a16:creationId xmlns:a16="http://schemas.microsoft.com/office/drawing/2014/main" id="{55E35616-D287-4490-8465-2C1394E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51" y="319039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立方体 246">
                      <a:extLst>
                        <a:ext uri="{FF2B5EF4-FFF2-40B4-BE49-F238E27FC236}">
                          <a16:creationId xmlns:a16="http://schemas.microsoft.com/office/drawing/2014/main" id="{BCF11ACB-7712-401D-9913-C8FAD1B32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49" y="2648116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立方体 247">
                      <a:extLst>
                        <a:ext uri="{FF2B5EF4-FFF2-40B4-BE49-F238E27FC236}">
                          <a16:creationId xmlns:a16="http://schemas.microsoft.com/office/drawing/2014/main" id="{9145DD43-D14A-4C7C-AA07-E3BDAD80D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69" y="2105832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2" name="组合 241">
                    <a:extLst>
                      <a:ext uri="{FF2B5EF4-FFF2-40B4-BE49-F238E27FC236}">
                        <a16:creationId xmlns:a16="http://schemas.microsoft.com/office/drawing/2014/main" id="{DDECDF3A-18A2-41FB-8298-71744FCEE98C}"/>
                      </a:ext>
                    </a:extLst>
                  </p:cNvPr>
                  <p:cNvGrpSpPr/>
                  <p:nvPr/>
                </p:nvGrpSpPr>
                <p:grpSpPr>
                  <a:xfrm>
                    <a:off x="3084139" y="2105830"/>
                    <a:ext cx="720004" cy="1804569"/>
                    <a:chOff x="2546679" y="2105830"/>
                    <a:chExt cx="720004" cy="1804569"/>
                  </a:xfrm>
                  <a:grpFill/>
                </p:grpSpPr>
                <p:sp>
                  <p:nvSpPr>
                    <p:cNvPr id="243" name="立方体 242">
                      <a:extLst>
                        <a:ext uri="{FF2B5EF4-FFF2-40B4-BE49-F238E27FC236}">
                          <a16:creationId xmlns:a16="http://schemas.microsoft.com/office/drawing/2014/main" id="{35B68DE3-658F-4C5F-A8D6-D1D2FB2326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3190399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立方体 243">
                      <a:extLst>
                        <a:ext uri="{FF2B5EF4-FFF2-40B4-BE49-F238E27FC236}">
                          <a16:creationId xmlns:a16="http://schemas.microsoft.com/office/drawing/2014/main" id="{9AB0C5C7-0DC8-48B0-86AA-3C8887F39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81" y="2648115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5" name="立方体 244">
                      <a:extLst>
                        <a:ext uri="{FF2B5EF4-FFF2-40B4-BE49-F238E27FC236}">
                          <a16:creationId xmlns:a16="http://schemas.microsoft.com/office/drawing/2014/main" id="{B50E3C1C-65E3-4BEA-BACB-29BB4C4C3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2105830"/>
                      <a:ext cx="719999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238" name="立方体 237">
                  <a:extLst>
                    <a:ext uri="{FF2B5EF4-FFF2-40B4-BE49-F238E27FC236}">
                      <a16:creationId xmlns:a16="http://schemas.microsoft.com/office/drawing/2014/main" id="{EA1CBF26-E381-4C94-851E-4D082D1450C2}"/>
                    </a:ext>
                  </a:extLst>
                </p:cNvPr>
                <p:cNvSpPr/>
                <p:nvPr/>
              </p:nvSpPr>
              <p:spPr>
                <a:xfrm>
                  <a:off x="3254369" y="2955674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" name="立方体 238">
                  <a:extLst>
                    <a:ext uri="{FF2B5EF4-FFF2-40B4-BE49-F238E27FC236}">
                      <a16:creationId xmlns:a16="http://schemas.microsoft.com/office/drawing/2014/main" id="{76452250-0540-4CDD-9820-27ED3B7528D2}"/>
                    </a:ext>
                  </a:extLst>
                </p:cNvPr>
                <p:cNvSpPr/>
                <p:nvPr/>
              </p:nvSpPr>
              <p:spPr>
                <a:xfrm>
                  <a:off x="3254369" y="2413390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" name="立方体 239">
                  <a:extLst>
                    <a:ext uri="{FF2B5EF4-FFF2-40B4-BE49-F238E27FC236}">
                      <a16:creationId xmlns:a16="http://schemas.microsoft.com/office/drawing/2014/main" id="{89CFF708-7A85-42C6-88B2-AD8027A30023}"/>
                    </a:ext>
                  </a:extLst>
                </p:cNvPr>
                <p:cNvSpPr/>
                <p:nvPr/>
              </p:nvSpPr>
              <p:spPr>
                <a:xfrm>
                  <a:off x="3254369" y="1871107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69" name="组合 268">
              <a:extLst>
                <a:ext uri="{FF2B5EF4-FFF2-40B4-BE49-F238E27FC236}">
                  <a16:creationId xmlns:a16="http://schemas.microsoft.com/office/drawing/2014/main" id="{09E62082-165B-4A01-9348-CE348C48FF18}"/>
                </a:ext>
              </a:extLst>
            </p:cNvPr>
            <p:cNvGrpSpPr/>
            <p:nvPr/>
          </p:nvGrpSpPr>
          <p:grpSpPr>
            <a:xfrm>
              <a:off x="6150998" y="2848404"/>
              <a:ext cx="2224607" cy="1527962"/>
              <a:chOff x="5269913" y="3754204"/>
              <a:chExt cx="2224607" cy="1527962"/>
            </a:xfrm>
            <a:solidFill>
              <a:srgbClr val="F1AEA2">
                <a:alpha val="50000"/>
              </a:srgbClr>
            </a:solidFill>
          </p:grpSpPr>
          <p:grpSp>
            <p:nvGrpSpPr>
              <p:cNvPr id="270" name="组合 269">
                <a:extLst>
                  <a:ext uri="{FF2B5EF4-FFF2-40B4-BE49-F238E27FC236}">
                    <a16:creationId xmlns:a16="http://schemas.microsoft.com/office/drawing/2014/main" id="{1060A6A1-6863-4748-8950-E83A0334AA88}"/>
                  </a:ext>
                </a:extLst>
              </p:cNvPr>
              <p:cNvGrpSpPr/>
              <p:nvPr/>
            </p:nvGrpSpPr>
            <p:grpSpPr>
              <a:xfrm>
                <a:off x="5270065" y="4812548"/>
                <a:ext cx="1170731" cy="469618"/>
                <a:chOff x="2164810" y="1874757"/>
                <a:chExt cx="1794920" cy="720000"/>
              </a:xfrm>
              <a:grpFill/>
            </p:grpSpPr>
            <p:grpSp>
              <p:nvGrpSpPr>
                <p:cNvPr id="302" name="组合 301">
                  <a:extLst>
                    <a:ext uri="{FF2B5EF4-FFF2-40B4-BE49-F238E27FC236}">
                      <a16:creationId xmlns:a16="http://schemas.microsoft.com/office/drawing/2014/main" id="{A5BB8C5E-6098-4B40-A71C-E85785397F8A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720000"/>
                  <a:chOff x="2532060" y="2109482"/>
                  <a:chExt cx="1257460" cy="720000"/>
                </a:xfrm>
                <a:grpFill/>
              </p:grpSpPr>
              <p:sp>
                <p:nvSpPr>
                  <p:cNvPr id="304" name="立方体 303">
                    <a:extLst>
                      <a:ext uri="{FF2B5EF4-FFF2-40B4-BE49-F238E27FC236}">
                        <a16:creationId xmlns:a16="http://schemas.microsoft.com/office/drawing/2014/main" id="{508D6194-1610-462C-BDF2-88C14642CBE0}"/>
                      </a:ext>
                    </a:extLst>
                  </p:cNvPr>
                  <p:cNvSpPr/>
                  <p:nvPr/>
                </p:nvSpPr>
                <p:spPr>
                  <a:xfrm>
                    <a:off x="2532060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5" name="立方体 304">
                    <a:extLst>
                      <a:ext uri="{FF2B5EF4-FFF2-40B4-BE49-F238E27FC236}">
                        <a16:creationId xmlns:a16="http://schemas.microsoft.com/office/drawing/2014/main" id="{89EBB0EA-79EF-44E9-8D63-D522F1AB47DE}"/>
                      </a:ext>
                    </a:extLst>
                  </p:cNvPr>
                  <p:cNvSpPr/>
                  <p:nvPr/>
                </p:nvSpPr>
                <p:spPr>
                  <a:xfrm>
                    <a:off x="3069519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03" name="立方体 302">
                  <a:extLst>
                    <a:ext uri="{FF2B5EF4-FFF2-40B4-BE49-F238E27FC236}">
                      <a16:creationId xmlns:a16="http://schemas.microsoft.com/office/drawing/2014/main" id="{9E5B878D-EAEE-45A2-85C4-976C436597D2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1" name="组合 270">
                <a:extLst>
                  <a:ext uri="{FF2B5EF4-FFF2-40B4-BE49-F238E27FC236}">
                    <a16:creationId xmlns:a16="http://schemas.microsoft.com/office/drawing/2014/main" id="{F7CF586E-B0EF-4D4A-BABA-4817F2E9A148}"/>
                  </a:ext>
                </a:extLst>
              </p:cNvPr>
              <p:cNvGrpSpPr/>
              <p:nvPr/>
            </p:nvGrpSpPr>
            <p:grpSpPr>
              <a:xfrm>
                <a:off x="5269913" y="3754204"/>
                <a:ext cx="1170731" cy="1177024"/>
                <a:chOff x="2164810" y="1874757"/>
                <a:chExt cx="1794920" cy="1804568"/>
              </a:xfrm>
              <a:grpFill/>
            </p:grpSpPr>
            <p:grpSp>
              <p:nvGrpSpPr>
                <p:cNvPr id="290" name="组合 289">
                  <a:extLst>
                    <a:ext uri="{FF2B5EF4-FFF2-40B4-BE49-F238E27FC236}">
                      <a16:creationId xmlns:a16="http://schemas.microsoft.com/office/drawing/2014/main" id="{B364D805-B704-4681-BBBC-A5C219069161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1804568"/>
                  <a:chOff x="2532060" y="2109482"/>
                  <a:chExt cx="1257460" cy="1804568"/>
                </a:xfrm>
                <a:grpFill/>
              </p:grpSpPr>
              <p:grpSp>
                <p:nvGrpSpPr>
                  <p:cNvPr id="294" name="组合 293">
                    <a:extLst>
                      <a:ext uri="{FF2B5EF4-FFF2-40B4-BE49-F238E27FC236}">
                        <a16:creationId xmlns:a16="http://schemas.microsoft.com/office/drawing/2014/main" id="{3378129A-136F-4E2E-A604-AD5E284584B1}"/>
                      </a:ext>
                    </a:extLst>
                  </p:cNvPr>
                  <p:cNvGrpSpPr/>
                  <p:nvPr/>
                </p:nvGrpSpPr>
                <p:grpSpPr>
                  <a:xfrm>
                    <a:off x="253206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299" name="立方体 298">
                      <a:extLst>
                        <a:ext uri="{FF2B5EF4-FFF2-40B4-BE49-F238E27FC236}">
                          <a16:creationId xmlns:a16="http://schemas.microsoft.com/office/drawing/2014/main" id="{DED86D43-BA33-426D-9010-5361FE166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立方体 299">
                      <a:extLst>
                        <a:ext uri="{FF2B5EF4-FFF2-40B4-BE49-F238E27FC236}">
                          <a16:creationId xmlns:a16="http://schemas.microsoft.com/office/drawing/2014/main" id="{EF36DFDD-0597-4292-8BA4-55FF312CCB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立方体 300">
                      <a:extLst>
                        <a:ext uri="{FF2B5EF4-FFF2-40B4-BE49-F238E27FC236}">
                          <a16:creationId xmlns:a16="http://schemas.microsoft.com/office/drawing/2014/main" id="{612F0688-AF64-4229-9747-B90D37515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95" name="组合 294">
                    <a:extLst>
                      <a:ext uri="{FF2B5EF4-FFF2-40B4-BE49-F238E27FC236}">
                        <a16:creationId xmlns:a16="http://schemas.microsoft.com/office/drawing/2014/main" id="{0B41B9BC-A0D2-403A-BA84-6327DEC0FA9F}"/>
                      </a:ext>
                    </a:extLst>
                  </p:cNvPr>
                  <p:cNvGrpSpPr/>
                  <p:nvPr/>
                </p:nvGrpSpPr>
                <p:grpSpPr>
                  <a:xfrm>
                    <a:off x="306952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296" name="立方体 295">
                      <a:extLst>
                        <a:ext uri="{FF2B5EF4-FFF2-40B4-BE49-F238E27FC236}">
                          <a16:creationId xmlns:a16="http://schemas.microsoft.com/office/drawing/2014/main" id="{9017C623-5718-4B09-AD49-F1E1EC3B9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立方体 296">
                      <a:extLst>
                        <a:ext uri="{FF2B5EF4-FFF2-40B4-BE49-F238E27FC236}">
                          <a16:creationId xmlns:a16="http://schemas.microsoft.com/office/drawing/2014/main" id="{7BF20913-A449-4CB3-BF1D-A3BDD7311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立方体 297">
                      <a:extLst>
                        <a:ext uri="{FF2B5EF4-FFF2-40B4-BE49-F238E27FC236}">
                          <a16:creationId xmlns:a16="http://schemas.microsoft.com/office/drawing/2014/main" id="{B74163FE-ECC7-4728-99D4-84DECCE1F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291" name="立方体 290">
                  <a:extLst>
                    <a:ext uri="{FF2B5EF4-FFF2-40B4-BE49-F238E27FC236}">
                      <a16:creationId xmlns:a16="http://schemas.microsoft.com/office/drawing/2014/main" id="{C2BE4556-CE62-4DF8-A060-85AAECB4600D}"/>
                    </a:ext>
                  </a:extLst>
                </p:cNvPr>
                <p:cNvSpPr/>
                <p:nvPr/>
              </p:nvSpPr>
              <p:spPr>
                <a:xfrm>
                  <a:off x="3239730" y="2959325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2" name="立方体 291">
                  <a:extLst>
                    <a:ext uri="{FF2B5EF4-FFF2-40B4-BE49-F238E27FC236}">
                      <a16:creationId xmlns:a16="http://schemas.microsoft.com/office/drawing/2014/main" id="{D3FA55F0-49FE-420B-8DC4-60B61FBA72D1}"/>
                    </a:ext>
                  </a:extLst>
                </p:cNvPr>
                <p:cNvSpPr/>
                <p:nvPr/>
              </p:nvSpPr>
              <p:spPr>
                <a:xfrm>
                  <a:off x="3239730" y="2417041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3" name="立方体 292">
                  <a:extLst>
                    <a:ext uri="{FF2B5EF4-FFF2-40B4-BE49-F238E27FC236}">
                      <a16:creationId xmlns:a16="http://schemas.microsoft.com/office/drawing/2014/main" id="{1693870C-60F3-4E1C-90AF-C25698861638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solidFill>
                  <a:srgbClr val="F1AEA2"/>
                </a:solidFill>
                <a:ln w="762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D04ED79D-6634-46DA-8431-BED7B831F36E}"/>
                  </a:ext>
                </a:extLst>
              </p:cNvPr>
              <p:cNvGrpSpPr/>
              <p:nvPr/>
            </p:nvGrpSpPr>
            <p:grpSpPr>
              <a:xfrm>
                <a:off x="6323332" y="4812257"/>
                <a:ext cx="1170734" cy="469621"/>
                <a:chOff x="2179412" y="1863802"/>
                <a:chExt cx="1794926" cy="720004"/>
              </a:xfrm>
              <a:grpFill/>
            </p:grpSpPr>
            <p:grpSp>
              <p:nvGrpSpPr>
                <p:cNvPr id="286" name="组合 285">
                  <a:extLst>
                    <a:ext uri="{FF2B5EF4-FFF2-40B4-BE49-F238E27FC236}">
                      <a16:creationId xmlns:a16="http://schemas.microsoft.com/office/drawing/2014/main" id="{1B4788E9-3538-44C9-ACBA-27CE49F84DE5}"/>
                    </a:ext>
                  </a:extLst>
                </p:cNvPr>
                <p:cNvGrpSpPr/>
                <p:nvPr/>
              </p:nvGrpSpPr>
              <p:grpSpPr>
                <a:xfrm>
                  <a:off x="2179412" y="1863804"/>
                  <a:ext cx="1257461" cy="720002"/>
                  <a:chOff x="2546662" y="2098529"/>
                  <a:chExt cx="1257461" cy="720002"/>
                </a:xfrm>
                <a:grpFill/>
              </p:grpSpPr>
              <p:sp>
                <p:nvSpPr>
                  <p:cNvPr id="288" name="立方体 287">
                    <a:extLst>
                      <a:ext uri="{FF2B5EF4-FFF2-40B4-BE49-F238E27FC236}">
                        <a16:creationId xmlns:a16="http://schemas.microsoft.com/office/drawing/2014/main" id="{F10558E1-AAD9-4D3F-8C55-0FD60E57A9FB}"/>
                      </a:ext>
                    </a:extLst>
                  </p:cNvPr>
                  <p:cNvSpPr/>
                  <p:nvPr/>
                </p:nvSpPr>
                <p:spPr>
                  <a:xfrm>
                    <a:off x="2546662" y="2098529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9" name="立方体 288">
                    <a:extLst>
                      <a:ext uri="{FF2B5EF4-FFF2-40B4-BE49-F238E27FC236}">
                        <a16:creationId xmlns:a16="http://schemas.microsoft.com/office/drawing/2014/main" id="{2029EBF5-EA33-47B2-AE11-9F9AD319BE45}"/>
                      </a:ext>
                    </a:extLst>
                  </p:cNvPr>
                  <p:cNvSpPr/>
                  <p:nvPr/>
                </p:nvSpPr>
                <p:spPr>
                  <a:xfrm>
                    <a:off x="3084126" y="2098531"/>
                    <a:ext cx="719997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287" name="立方体 286">
                  <a:extLst>
                    <a:ext uri="{FF2B5EF4-FFF2-40B4-BE49-F238E27FC236}">
                      <a16:creationId xmlns:a16="http://schemas.microsoft.com/office/drawing/2014/main" id="{B84FB6A0-711C-4D3F-BC00-0B454BC5A0B3}"/>
                    </a:ext>
                  </a:extLst>
                </p:cNvPr>
                <p:cNvSpPr/>
                <p:nvPr/>
              </p:nvSpPr>
              <p:spPr>
                <a:xfrm>
                  <a:off x="3254337" y="1863802"/>
                  <a:ext cx="720001" cy="720001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3" name="组合 272">
                <a:extLst>
                  <a:ext uri="{FF2B5EF4-FFF2-40B4-BE49-F238E27FC236}">
                    <a16:creationId xmlns:a16="http://schemas.microsoft.com/office/drawing/2014/main" id="{6A947BA6-66F2-4744-A40D-3FAFFA9C531A}"/>
                  </a:ext>
                </a:extLst>
              </p:cNvPr>
              <p:cNvGrpSpPr/>
              <p:nvPr/>
            </p:nvGrpSpPr>
            <p:grpSpPr>
              <a:xfrm>
                <a:off x="6323760" y="3754327"/>
                <a:ext cx="1170760" cy="1177025"/>
                <a:chOff x="2179399" y="1871105"/>
                <a:chExt cx="1794975" cy="1804569"/>
              </a:xfrm>
              <a:grpFill/>
            </p:grpSpPr>
            <p:grpSp>
              <p:nvGrpSpPr>
                <p:cNvPr id="274" name="组合 273">
                  <a:extLst>
                    <a:ext uri="{FF2B5EF4-FFF2-40B4-BE49-F238E27FC236}">
                      <a16:creationId xmlns:a16="http://schemas.microsoft.com/office/drawing/2014/main" id="{2274CAF0-5040-4D60-8797-C05FDDBBE294}"/>
                    </a:ext>
                  </a:extLst>
                </p:cNvPr>
                <p:cNvGrpSpPr/>
                <p:nvPr/>
              </p:nvGrpSpPr>
              <p:grpSpPr>
                <a:xfrm>
                  <a:off x="2179399" y="1871105"/>
                  <a:ext cx="1257494" cy="1804569"/>
                  <a:chOff x="2546649" y="2105830"/>
                  <a:chExt cx="1257494" cy="1804569"/>
                </a:xfrm>
                <a:grpFill/>
              </p:grpSpPr>
              <p:grpSp>
                <p:nvGrpSpPr>
                  <p:cNvPr id="278" name="组合 277">
                    <a:extLst>
                      <a:ext uri="{FF2B5EF4-FFF2-40B4-BE49-F238E27FC236}">
                        <a16:creationId xmlns:a16="http://schemas.microsoft.com/office/drawing/2014/main" id="{5AD40865-2A81-430E-8E44-96A6C6D19DF4}"/>
                      </a:ext>
                    </a:extLst>
                  </p:cNvPr>
                  <p:cNvGrpSpPr/>
                  <p:nvPr/>
                </p:nvGrpSpPr>
                <p:grpSpPr>
                  <a:xfrm>
                    <a:off x="2546649" y="2105832"/>
                    <a:ext cx="720018" cy="1804567"/>
                    <a:chOff x="2546649" y="2105832"/>
                    <a:chExt cx="720018" cy="1804567"/>
                  </a:xfrm>
                  <a:grpFill/>
                </p:grpSpPr>
                <p:sp>
                  <p:nvSpPr>
                    <p:cNvPr id="283" name="立方体 282">
                      <a:extLst>
                        <a:ext uri="{FF2B5EF4-FFF2-40B4-BE49-F238E27FC236}">
                          <a16:creationId xmlns:a16="http://schemas.microsoft.com/office/drawing/2014/main" id="{C673AC6A-D4EF-4C05-8A49-CF68A961E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51" y="319039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立方体 283">
                      <a:extLst>
                        <a:ext uri="{FF2B5EF4-FFF2-40B4-BE49-F238E27FC236}">
                          <a16:creationId xmlns:a16="http://schemas.microsoft.com/office/drawing/2014/main" id="{BD908300-5951-4B03-9F97-E5B61EE83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49" y="2648116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立方体 284">
                      <a:extLst>
                        <a:ext uri="{FF2B5EF4-FFF2-40B4-BE49-F238E27FC236}">
                          <a16:creationId xmlns:a16="http://schemas.microsoft.com/office/drawing/2014/main" id="{6614B824-3A67-4794-9D4A-926C737141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69" y="2105832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9" name="组合 278">
                    <a:extLst>
                      <a:ext uri="{FF2B5EF4-FFF2-40B4-BE49-F238E27FC236}">
                        <a16:creationId xmlns:a16="http://schemas.microsoft.com/office/drawing/2014/main" id="{F8EB4E99-99E7-434E-8BAF-A4BCE4EF38F1}"/>
                      </a:ext>
                    </a:extLst>
                  </p:cNvPr>
                  <p:cNvGrpSpPr/>
                  <p:nvPr/>
                </p:nvGrpSpPr>
                <p:grpSpPr>
                  <a:xfrm>
                    <a:off x="3084139" y="2105830"/>
                    <a:ext cx="720004" cy="1804569"/>
                    <a:chOff x="2546679" y="2105830"/>
                    <a:chExt cx="720004" cy="1804569"/>
                  </a:xfrm>
                  <a:grpFill/>
                </p:grpSpPr>
                <p:sp>
                  <p:nvSpPr>
                    <p:cNvPr id="280" name="立方体 279">
                      <a:extLst>
                        <a:ext uri="{FF2B5EF4-FFF2-40B4-BE49-F238E27FC236}">
                          <a16:creationId xmlns:a16="http://schemas.microsoft.com/office/drawing/2014/main" id="{DD331813-C004-4E3A-9134-25010BF72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3190399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立方体 280">
                      <a:extLst>
                        <a:ext uri="{FF2B5EF4-FFF2-40B4-BE49-F238E27FC236}">
                          <a16:creationId xmlns:a16="http://schemas.microsoft.com/office/drawing/2014/main" id="{6F6650C6-60DF-40BF-8757-D7668F42A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81" y="2648115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立方体 281">
                      <a:extLst>
                        <a:ext uri="{FF2B5EF4-FFF2-40B4-BE49-F238E27FC236}">
                          <a16:creationId xmlns:a16="http://schemas.microsoft.com/office/drawing/2014/main" id="{7B10A042-6253-4A3B-B976-A4759FA37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2105830"/>
                      <a:ext cx="719999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275" name="立方体 274">
                  <a:extLst>
                    <a:ext uri="{FF2B5EF4-FFF2-40B4-BE49-F238E27FC236}">
                      <a16:creationId xmlns:a16="http://schemas.microsoft.com/office/drawing/2014/main" id="{2AC937CD-C3AD-4098-A968-FCF2B59490C1}"/>
                    </a:ext>
                  </a:extLst>
                </p:cNvPr>
                <p:cNvSpPr/>
                <p:nvPr/>
              </p:nvSpPr>
              <p:spPr>
                <a:xfrm>
                  <a:off x="3254369" y="2955674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6" name="立方体 275">
                  <a:extLst>
                    <a:ext uri="{FF2B5EF4-FFF2-40B4-BE49-F238E27FC236}">
                      <a16:creationId xmlns:a16="http://schemas.microsoft.com/office/drawing/2014/main" id="{C93C5D2B-4AB3-4AB7-9C4B-14F62B096787}"/>
                    </a:ext>
                  </a:extLst>
                </p:cNvPr>
                <p:cNvSpPr/>
                <p:nvPr/>
              </p:nvSpPr>
              <p:spPr>
                <a:xfrm>
                  <a:off x="3254369" y="2413390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7" name="立方体 276">
                  <a:extLst>
                    <a:ext uri="{FF2B5EF4-FFF2-40B4-BE49-F238E27FC236}">
                      <a16:creationId xmlns:a16="http://schemas.microsoft.com/office/drawing/2014/main" id="{4A5F0A5D-DC9E-4D35-A27C-FF6A761B0240}"/>
                    </a:ext>
                  </a:extLst>
                </p:cNvPr>
                <p:cNvSpPr/>
                <p:nvPr/>
              </p:nvSpPr>
              <p:spPr>
                <a:xfrm>
                  <a:off x="3254369" y="1871107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06" name="组合 305">
              <a:extLst>
                <a:ext uri="{FF2B5EF4-FFF2-40B4-BE49-F238E27FC236}">
                  <a16:creationId xmlns:a16="http://schemas.microsoft.com/office/drawing/2014/main" id="{059BA2E6-9DEE-4B63-995A-A03F80F932CF}"/>
                </a:ext>
              </a:extLst>
            </p:cNvPr>
            <p:cNvGrpSpPr/>
            <p:nvPr/>
          </p:nvGrpSpPr>
          <p:grpSpPr>
            <a:xfrm>
              <a:off x="5941491" y="3128346"/>
              <a:ext cx="2224607" cy="1527962"/>
              <a:chOff x="5269913" y="3754204"/>
              <a:chExt cx="2224607" cy="1527962"/>
            </a:xfrm>
            <a:solidFill>
              <a:srgbClr val="8FDC78">
                <a:alpha val="50000"/>
              </a:srgbClr>
            </a:solidFill>
          </p:grpSpPr>
          <p:grpSp>
            <p:nvGrpSpPr>
              <p:cNvPr id="307" name="组合 306">
                <a:extLst>
                  <a:ext uri="{FF2B5EF4-FFF2-40B4-BE49-F238E27FC236}">
                    <a16:creationId xmlns:a16="http://schemas.microsoft.com/office/drawing/2014/main" id="{9EC3865B-41A9-4286-9CE1-AD274B2CECB7}"/>
                  </a:ext>
                </a:extLst>
              </p:cNvPr>
              <p:cNvGrpSpPr/>
              <p:nvPr/>
            </p:nvGrpSpPr>
            <p:grpSpPr>
              <a:xfrm>
                <a:off x="5270065" y="4812548"/>
                <a:ext cx="1170731" cy="469618"/>
                <a:chOff x="2164810" y="1874757"/>
                <a:chExt cx="1794920" cy="720000"/>
              </a:xfrm>
              <a:grpFill/>
            </p:grpSpPr>
            <p:grpSp>
              <p:nvGrpSpPr>
                <p:cNvPr id="339" name="组合 338">
                  <a:extLst>
                    <a:ext uri="{FF2B5EF4-FFF2-40B4-BE49-F238E27FC236}">
                      <a16:creationId xmlns:a16="http://schemas.microsoft.com/office/drawing/2014/main" id="{2F00816D-1963-4B61-809F-928B85D3A5CF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720000"/>
                  <a:chOff x="2532060" y="2109482"/>
                  <a:chExt cx="1257460" cy="720000"/>
                </a:xfrm>
                <a:grpFill/>
              </p:grpSpPr>
              <p:sp>
                <p:nvSpPr>
                  <p:cNvPr id="341" name="立方体 340">
                    <a:extLst>
                      <a:ext uri="{FF2B5EF4-FFF2-40B4-BE49-F238E27FC236}">
                        <a16:creationId xmlns:a16="http://schemas.microsoft.com/office/drawing/2014/main" id="{F4543366-259D-458A-81C8-E1C96797C6EC}"/>
                      </a:ext>
                    </a:extLst>
                  </p:cNvPr>
                  <p:cNvSpPr/>
                  <p:nvPr/>
                </p:nvSpPr>
                <p:spPr>
                  <a:xfrm>
                    <a:off x="2532060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2" name="立方体 341">
                    <a:extLst>
                      <a:ext uri="{FF2B5EF4-FFF2-40B4-BE49-F238E27FC236}">
                        <a16:creationId xmlns:a16="http://schemas.microsoft.com/office/drawing/2014/main" id="{168EF85F-530C-4AF2-AC3C-4C437ACF7C9F}"/>
                      </a:ext>
                    </a:extLst>
                  </p:cNvPr>
                  <p:cNvSpPr/>
                  <p:nvPr/>
                </p:nvSpPr>
                <p:spPr>
                  <a:xfrm>
                    <a:off x="3069519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40" name="立方体 339">
                  <a:extLst>
                    <a:ext uri="{FF2B5EF4-FFF2-40B4-BE49-F238E27FC236}">
                      <a16:creationId xmlns:a16="http://schemas.microsoft.com/office/drawing/2014/main" id="{0C9FDC86-904A-4307-887F-2CFACB230A85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D52E3B2C-FB02-4C3E-8D47-EA406B5255A1}"/>
                  </a:ext>
                </a:extLst>
              </p:cNvPr>
              <p:cNvGrpSpPr/>
              <p:nvPr/>
            </p:nvGrpSpPr>
            <p:grpSpPr>
              <a:xfrm>
                <a:off x="5269913" y="3754204"/>
                <a:ext cx="1170731" cy="1177024"/>
                <a:chOff x="2164810" y="1874757"/>
                <a:chExt cx="1794920" cy="1804568"/>
              </a:xfrm>
              <a:grpFill/>
            </p:grpSpPr>
            <p:grpSp>
              <p:nvGrpSpPr>
                <p:cNvPr id="327" name="组合 326">
                  <a:extLst>
                    <a:ext uri="{FF2B5EF4-FFF2-40B4-BE49-F238E27FC236}">
                      <a16:creationId xmlns:a16="http://schemas.microsoft.com/office/drawing/2014/main" id="{945258AB-2D38-442D-9BC2-A6038579E9D4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1804568"/>
                  <a:chOff x="2532060" y="2109482"/>
                  <a:chExt cx="1257460" cy="1804568"/>
                </a:xfrm>
                <a:grpFill/>
              </p:grpSpPr>
              <p:grpSp>
                <p:nvGrpSpPr>
                  <p:cNvPr id="331" name="组合 330">
                    <a:extLst>
                      <a:ext uri="{FF2B5EF4-FFF2-40B4-BE49-F238E27FC236}">
                        <a16:creationId xmlns:a16="http://schemas.microsoft.com/office/drawing/2014/main" id="{6465B52B-6B23-4BCA-BF9A-B77091D09C94}"/>
                      </a:ext>
                    </a:extLst>
                  </p:cNvPr>
                  <p:cNvGrpSpPr/>
                  <p:nvPr/>
                </p:nvGrpSpPr>
                <p:grpSpPr>
                  <a:xfrm>
                    <a:off x="253206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336" name="立方体 335">
                      <a:extLst>
                        <a:ext uri="{FF2B5EF4-FFF2-40B4-BE49-F238E27FC236}">
                          <a16:creationId xmlns:a16="http://schemas.microsoft.com/office/drawing/2014/main" id="{16215638-C76A-4336-A956-6681E760ED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立方体 336">
                      <a:extLst>
                        <a:ext uri="{FF2B5EF4-FFF2-40B4-BE49-F238E27FC236}">
                          <a16:creationId xmlns:a16="http://schemas.microsoft.com/office/drawing/2014/main" id="{32B65EFF-7C31-4277-9F96-2B6F6BF87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立方体 337">
                      <a:extLst>
                        <a:ext uri="{FF2B5EF4-FFF2-40B4-BE49-F238E27FC236}">
                          <a16:creationId xmlns:a16="http://schemas.microsoft.com/office/drawing/2014/main" id="{7C1327B3-5418-4AF3-96AF-1AADD72B1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2" name="组合 331">
                    <a:extLst>
                      <a:ext uri="{FF2B5EF4-FFF2-40B4-BE49-F238E27FC236}">
                        <a16:creationId xmlns:a16="http://schemas.microsoft.com/office/drawing/2014/main" id="{58A0F8A5-AF02-4CA2-83A6-FF55401E5731}"/>
                      </a:ext>
                    </a:extLst>
                  </p:cNvPr>
                  <p:cNvGrpSpPr/>
                  <p:nvPr/>
                </p:nvGrpSpPr>
                <p:grpSpPr>
                  <a:xfrm>
                    <a:off x="306952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333" name="立方体 332">
                      <a:extLst>
                        <a:ext uri="{FF2B5EF4-FFF2-40B4-BE49-F238E27FC236}">
                          <a16:creationId xmlns:a16="http://schemas.microsoft.com/office/drawing/2014/main" id="{5C121B3A-3EA1-4C51-935F-1340D87CA0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立方体 333">
                      <a:extLst>
                        <a:ext uri="{FF2B5EF4-FFF2-40B4-BE49-F238E27FC236}">
                          <a16:creationId xmlns:a16="http://schemas.microsoft.com/office/drawing/2014/main" id="{E87116EF-0AB8-45D3-A294-156AA38D35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立方体 334">
                      <a:extLst>
                        <a:ext uri="{FF2B5EF4-FFF2-40B4-BE49-F238E27FC236}">
                          <a16:creationId xmlns:a16="http://schemas.microsoft.com/office/drawing/2014/main" id="{600F5CC6-2626-47C9-ADEA-9BF10C6349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328" name="立方体 327">
                  <a:extLst>
                    <a:ext uri="{FF2B5EF4-FFF2-40B4-BE49-F238E27FC236}">
                      <a16:creationId xmlns:a16="http://schemas.microsoft.com/office/drawing/2014/main" id="{9FE7DAA1-6EBA-4B2B-83B7-B765BE048002}"/>
                    </a:ext>
                  </a:extLst>
                </p:cNvPr>
                <p:cNvSpPr/>
                <p:nvPr/>
              </p:nvSpPr>
              <p:spPr>
                <a:xfrm>
                  <a:off x="3239730" y="2959325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9" name="立方体 328">
                  <a:extLst>
                    <a:ext uri="{FF2B5EF4-FFF2-40B4-BE49-F238E27FC236}">
                      <a16:creationId xmlns:a16="http://schemas.microsoft.com/office/drawing/2014/main" id="{C2F45E46-65C3-4B14-A2FA-845A90EBAD80}"/>
                    </a:ext>
                  </a:extLst>
                </p:cNvPr>
                <p:cNvSpPr/>
                <p:nvPr/>
              </p:nvSpPr>
              <p:spPr>
                <a:xfrm>
                  <a:off x="3239730" y="2417041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0" name="立方体 329">
                  <a:extLst>
                    <a:ext uri="{FF2B5EF4-FFF2-40B4-BE49-F238E27FC236}">
                      <a16:creationId xmlns:a16="http://schemas.microsoft.com/office/drawing/2014/main" id="{5C3F346A-246F-45B5-95C0-D6BF8C25E364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solidFill>
                  <a:srgbClr val="8FDC78"/>
                </a:solidFill>
                <a:ln w="762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9" name="组合 308">
                <a:extLst>
                  <a:ext uri="{FF2B5EF4-FFF2-40B4-BE49-F238E27FC236}">
                    <a16:creationId xmlns:a16="http://schemas.microsoft.com/office/drawing/2014/main" id="{01F85F15-635B-4E20-B23A-2D7E0532BB2B}"/>
                  </a:ext>
                </a:extLst>
              </p:cNvPr>
              <p:cNvGrpSpPr/>
              <p:nvPr/>
            </p:nvGrpSpPr>
            <p:grpSpPr>
              <a:xfrm>
                <a:off x="6323332" y="4812257"/>
                <a:ext cx="1170734" cy="469621"/>
                <a:chOff x="2179412" y="1863802"/>
                <a:chExt cx="1794926" cy="720004"/>
              </a:xfrm>
              <a:grpFill/>
            </p:grpSpPr>
            <p:grpSp>
              <p:nvGrpSpPr>
                <p:cNvPr id="323" name="组合 322">
                  <a:extLst>
                    <a:ext uri="{FF2B5EF4-FFF2-40B4-BE49-F238E27FC236}">
                      <a16:creationId xmlns:a16="http://schemas.microsoft.com/office/drawing/2014/main" id="{3F9C3983-171F-44C7-BFA1-3D4C97ACE883}"/>
                    </a:ext>
                  </a:extLst>
                </p:cNvPr>
                <p:cNvGrpSpPr/>
                <p:nvPr/>
              </p:nvGrpSpPr>
              <p:grpSpPr>
                <a:xfrm>
                  <a:off x="2179412" y="1863804"/>
                  <a:ext cx="1257461" cy="720002"/>
                  <a:chOff x="2546662" y="2098529"/>
                  <a:chExt cx="1257461" cy="720002"/>
                </a:xfrm>
                <a:grpFill/>
              </p:grpSpPr>
              <p:sp>
                <p:nvSpPr>
                  <p:cNvPr id="325" name="立方体 324">
                    <a:extLst>
                      <a:ext uri="{FF2B5EF4-FFF2-40B4-BE49-F238E27FC236}">
                        <a16:creationId xmlns:a16="http://schemas.microsoft.com/office/drawing/2014/main" id="{5C4F5128-2BE1-48F1-8598-3A57849DDA49}"/>
                      </a:ext>
                    </a:extLst>
                  </p:cNvPr>
                  <p:cNvSpPr/>
                  <p:nvPr/>
                </p:nvSpPr>
                <p:spPr>
                  <a:xfrm>
                    <a:off x="2546662" y="2098529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6" name="立方体 325">
                    <a:extLst>
                      <a:ext uri="{FF2B5EF4-FFF2-40B4-BE49-F238E27FC236}">
                        <a16:creationId xmlns:a16="http://schemas.microsoft.com/office/drawing/2014/main" id="{9B56919D-B735-46F2-8F58-AF480ED5D9D6}"/>
                      </a:ext>
                    </a:extLst>
                  </p:cNvPr>
                  <p:cNvSpPr/>
                  <p:nvPr/>
                </p:nvSpPr>
                <p:spPr>
                  <a:xfrm>
                    <a:off x="3084126" y="2098531"/>
                    <a:ext cx="719997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24" name="立方体 323">
                  <a:extLst>
                    <a:ext uri="{FF2B5EF4-FFF2-40B4-BE49-F238E27FC236}">
                      <a16:creationId xmlns:a16="http://schemas.microsoft.com/office/drawing/2014/main" id="{81F44325-4AB0-45E9-8A7F-829B0D02DA0D}"/>
                    </a:ext>
                  </a:extLst>
                </p:cNvPr>
                <p:cNvSpPr/>
                <p:nvPr/>
              </p:nvSpPr>
              <p:spPr>
                <a:xfrm>
                  <a:off x="3254337" y="1863802"/>
                  <a:ext cx="720001" cy="720001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10" name="组合 309">
                <a:extLst>
                  <a:ext uri="{FF2B5EF4-FFF2-40B4-BE49-F238E27FC236}">
                    <a16:creationId xmlns:a16="http://schemas.microsoft.com/office/drawing/2014/main" id="{AE2551B0-2CE4-4BB5-BE7D-DDD290C5AE2E}"/>
                  </a:ext>
                </a:extLst>
              </p:cNvPr>
              <p:cNvGrpSpPr/>
              <p:nvPr/>
            </p:nvGrpSpPr>
            <p:grpSpPr>
              <a:xfrm>
                <a:off x="6323760" y="3754327"/>
                <a:ext cx="1170760" cy="1177025"/>
                <a:chOff x="2179399" y="1871105"/>
                <a:chExt cx="1794975" cy="1804569"/>
              </a:xfrm>
              <a:grpFill/>
            </p:grpSpPr>
            <p:grpSp>
              <p:nvGrpSpPr>
                <p:cNvPr id="311" name="组合 310">
                  <a:extLst>
                    <a:ext uri="{FF2B5EF4-FFF2-40B4-BE49-F238E27FC236}">
                      <a16:creationId xmlns:a16="http://schemas.microsoft.com/office/drawing/2014/main" id="{F88E85BD-2B91-4BAC-A6C7-295FAFF40A4A}"/>
                    </a:ext>
                  </a:extLst>
                </p:cNvPr>
                <p:cNvGrpSpPr/>
                <p:nvPr/>
              </p:nvGrpSpPr>
              <p:grpSpPr>
                <a:xfrm>
                  <a:off x="2179399" y="1871105"/>
                  <a:ext cx="1257494" cy="1804569"/>
                  <a:chOff x="2546649" y="2105830"/>
                  <a:chExt cx="1257494" cy="1804569"/>
                </a:xfrm>
                <a:grpFill/>
              </p:grpSpPr>
              <p:grpSp>
                <p:nvGrpSpPr>
                  <p:cNvPr id="315" name="组合 314">
                    <a:extLst>
                      <a:ext uri="{FF2B5EF4-FFF2-40B4-BE49-F238E27FC236}">
                        <a16:creationId xmlns:a16="http://schemas.microsoft.com/office/drawing/2014/main" id="{1BCBE698-6C64-491E-88A2-F111A418480D}"/>
                      </a:ext>
                    </a:extLst>
                  </p:cNvPr>
                  <p:cNvGrpSpPr/>
                  <p:nvPr/>
                </p:nvGrpSpPr>
                <p:grpSpPr>
                  <a:xfrm>
                    <a:off x="2546649" y="2105832"/>
                    <a:ext cx="720018" cy="1804567"/>
                    <a:chOff x="2546649" y="2105832"/>
                    <a:chExt cx="720018" cy="1804567"/>
                  </a:xfrm>
                  <a:grpFill/>
                </p:grpSpPr>
                <p:sp>
                  <p:nvSpPr>
                    <p:cNvPr id="320" name="立方体 319">
                      <a:extLst>
                        <a:ext uri="{FF2B5EF4-FFF2-40B4-BE49-F238E27FC236}">
                          <a16:creationId xmlns:a16="http://schemas.microsoft.com/office/drawing/2014/main" id="{C122EDD1-6550-4697-8438-ECFA21DC92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51" y="319039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立方体 320">
                      <a:extLst>
                        <a:ext uri="{FF2B5EF4-FFF2-40B4-BE49-F238E27FC236}">
                          <a16:creationId xmlns:a16="http://schemas.microsoft.com/office/drawing/2014/main" id="{77153D16-63F0-4679-9AFE-B7A48F57ED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49" y="2648116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立方体 321">
                      <a:extLst>
                        <a:ext uri="{FF2B5EF4-FFF2-40B4-BE49-F238E27FC236}">
                          <a16:creationId xmlns:a16="http://schemas.microsoft.com/office/drawing/2014/main" id="{3C2AECF0-20A8-43C4-B22C-CEB75394F2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69" y="2105832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16" name="组合 315">
                    <a:extLst>
                      <a:ext uri="{FF2B5EF4-FFF2-40B4-BE49-F238E27FC236}">
                        <a16:creationId xmlns:a16="http://schemas.microsoft.com/office/drawing/2014/main" id="{D6F5171B-2012-4A6F-ABD5-27EA4F6B46E1}"/>
                      </a:ext>
                    </a:extLst>
                  </p:cNvPr>
                  <p:cNvGrpSpPr/>
                  <p:nvPr/>
                </p:nvGrpSpPr>
                <p:grpSpPr>
                  <a:xfrm>
                    <a:off x="3084139" y="2105830"/>
                    <a:ext cx="720004" cy="1804569"/>
                    <a:chOff x="2546679" y="2105830"/>
                    <a:chExt cx="720004" cy="1804569"/>
                  </a:xfrm>
                  <a:grpFill/>
                </p:grpSpPr>
                <p:sp>
                  <p:nvSpPr>
                    <p:cNvPr id="317" name="立方体 316">
                      <a:extLst>
                        <a:ext uri="{FF2B5EF4-FFF2-40B4-BE49-F238E27FC236}">
                          <a16:creationId xmlns:a16="http://schemas.microsoft.com/office/drawing/2014/main" id="{09C28C2E-0282-4D56-93B2-D5D7A8A29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3190399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立方体 317">
                      <a:extLst>
                        <a:ext uri="{FF2B5EF4-FFF2-40B4-BE49-F238E27FC236}">
                          <a16:creationId xmlns:a16="http://schemas.microsoft.com/office/drawing/2014/main" id="{322973DE-32CD-4FED-9751-0D5C670A81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81" y="2648115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立方体 318">
                      <a:extLst>
                        <a:ext uri="{FF2B5EF4-FFF2-40B4-BE49-F238E27FC236}">
                          <a16:creationId xmlns:a16="http://schemas.microsoft.com/office/drawing/2014/main" id="{CA2BDCCF-50BA-412C-A5AD-D7B46EDE4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2105830"/>
                      <a:ext cx="719999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312" name="立方体 311">
                  <a:extLst>
                    <a:ext uri="{FF2B5EF4-FFF2-40B4-BE49-F238E27FC236}">
                      <a16:creationId xmlns:a16="http://schemas.microsoft.com/office/drawing/2014/main" id="{C5C7A00A-9AC4-4935-9F7E-02E8E0E98BEF}"/>
                    </a:ext>
                  </a:extLst>
                </p:cNvPr>
                <p:cNvSpPr/>
                <p:nvPr/>
              </p:nvSpPr>
              <p:spPr>
                <a:xfrm>
                  <a:off x="3254369" y="2955674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立方体 312">
                  <a:extLst>
                    <a:ext uri="{FF2B5EF4-FFF2-40B4-BE49-F238E27FC236}">
                      <a16:creationId xmlns:a16="http://schemas.microsoft.com/office/drawing/2014/main" id="{73EDFB86-65C7-44D5-AF7F-958D35AE8791}"/>
                    </a:ext>
                  </a:extLst>
                </p:cNvPr>
                <p:cNvSpPr/>
                <p:nvPr/>
              </p:nvSpPr>
              <p:spPr>
                <a:xfrm>
                  <a:off x="3254369" y="2413390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立方体 313">
                  <a:extLst>
                    <a:ext uri="{FF2B5EF4-FFF2-40B4-BE49-F238E27FC236}">
                      <a16:creationId xmlns:a16="http://schemas.microsoft.com/office/drawing/2014/main" id="{5666BDE9-9393-4C63-9EEF-C6A29684C7B8}"/>
                    </a:ext>
                  </a:extLst>
                </p:cNvPr>
                <p:cNvSpPr/>
                <p:nvPr/>
              </p:nvSpPr>
              <p:spPr>
                <a:xfrm>
                  <a:off x="3254369" y="1871107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43" name="组合 342">
              <a:extLst>
                <a:ext uri="{FF2B5EF4-FFF2-40B4-BE49-F238E27FC236}">
                  <a16:creationId xmlns:a16="http://schemas.microsoft.com/office/drawing/2014/main" id="{C8DCCCE5-B1AE-4973-BB87-CDC87CC16D29}"/>
                </a:ext>
              </a:extLst>
            </p:cNvPr>
            <p:cNvGrpSpPr/>
            <p:nvPr/>
          </p:nvGrpSpPr>
          <p:grpSpPr>
            <a:xfrm>
              <a:off x="5731984" y="3408289"/>
              <a:ext cx="2224607" cy="1525580"/>
              <a:chOff x="5269913" y="3754204"/>
              <a:chExt cx="2224607" cy="1525580"/>
            </a:xfrm>
            <a:solidFill>
              <a:srgbClr val="A3C3ED">
                <a:alpha val="50000"/>
              </a:srgbClr>
            </a:solidFill>
          </p:grpSpPr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0E1D17D5-D9CA-4627-A04D-51D2EDCC066E}"/>
                  </a:ext>
                </a:extLst>
              </p:cNvPr>
              <p:cNvGrpSpPr/>
              <p:nvPr/>
            </p:nvGrpSpPr>
            <p:grpSpPr>
              <a:xfrm>
                <a:off x="5270065" y="4810165"/>
                <a:ext cx="1170731" cy="469619"/>
                <a:chOff x="2164810" y="1871105"/>
                <a:chExt cx="1794920" cy="720002"/>
              </a:xfrm>
              <a:grpFill/>
            </p:grpSpPr>
            <p:grpSp>
              <p:nvGrpSpPr>
                <p:cNvPr id="376" name="组合 375">
                  <a:extLst>
                    <a:ext uri="{FF2B5EF4-FFF2-40B4-BE49-F238E27FC236}">
                      <a16:creationId xmlns:a16="http://schemas.microsoft.com/office/drawing/2014/main" id="{109AF386-7CEE-4A37-AA04-84884414B479}"/>
                    </a:ext>
                  </a:extLst>
                </p:cNvPr>
                <p:cNvGrpSpPr/>
                <p:nvPr/>
              </p:nvGrpSpPr>
              <p:grpSpPr>
                <a:xfrm>
                  <a:off x="2164810" y="1871105"/>
                  <a:ext cx="1257460" cy="720002"/>
                  <a:chOff x="2532060" y="2105830"/>
                  <a:chExt cx="1257460" cy="720002"/>
                </a:xfrm>
                <a:grpFill/>
              </p:grpSpPr>
              <p:sp>
                <p:nvSpPr>
                  <p:cNvPr id="378" name="立方体 377">
                    <a:extLst>
                      <a:ext uri="{FF2B5EF4-FFF2-40B4-BE49-F238E27FC236}">
                        <a16:creationId xmlns:a16="http://schemas.microsoft.com/office/drawing/2014/main" id="{3967B586-E960-47DE-A3B3-E61FE3F61FB8}"/>
                      </a:ext>
                    </a:extLst>
                  </p:cNvPr>
                  <p:cNvSpPr/>
                  <p:nvPr/>
                </p:nvSpPr>
                <p:spPr>
                  <a:xfrm>
                    <a:off x="2532060" y="210583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9" name="立方体 378">
                    <a:extLst>
                      <a:ext uri="{FF2B5EF4-FFF2-40B4-BE49-F238E27FC236}">
                        <a16:creationId xmlns:a16="http://schemas.microsoft.com/office/drawing/2014/main" id="{B8AD88AF-AD8D-4604-9DFB-C0960D03DD7A}"/>
                      </a:ext>
                    </a:extLst>
                  </p:cNvPr>
                  <p:cNvSpPr/>
                  <p:nvPr/>
                </p:nvSpPr>
                <p:spPr>
                  <a:xfrm>
                    <a:off x="3069519" y="2105830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77" name="立方体 376">
                  <a:extLst>
                    <a:ext uri="{FF2B5EF4-FFF2-40B4-BE49-F238E27FC236}">
                      <a16:creationId xmlns:a16="http://schemas.microsoft.com/office/drawing/2014/main" id="{CF90B8B2-AA49-4BA2-B462-43B9FD66BA42}"/>
                    </a:ext>
                  </a:extLst>
                </p:cNvPr>
                <p:cNvSpPr/>
                <p:nvPr/>
              </p:nvSpPr>
              <p:spPr>
                <a:xfrm>
                  <a:off x="3239730" y="1871107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5" name="组合 344">
                <a:extLst>
                  <a:ext uri="{FF2B5EF4-FFF2-40B4-BE49-F238E27FC236}">
                    <a16:creationId xmlns:a16="http://schemas.microsoft.com/office/drawing/2014/main" id="{C5FBEA0C-1C25-4A69-BAB6-6AD31DE37D2F}"/>
                  </a:ext>
                </a:extLst>
              </p:cNvPr>
              <p:cNvGrpSpPr/>
              <p:nvPr/>
            </p:nvGrpSpPr>
            <p:grpSpPr>
              <a:xfrm>
                <a:off x="5269913" y="3754204"/>
                <a:ext cx="1170731" cy="1174643"/>
                <a:chOff x="2164810" y="1874757"/>
                <a:chExt cx="1794920" cy="1800917"/>
              </a:xfrm>
              <a:grpFill/>
            </p:grpSpPr>
            <p:grpSp>
              <p:nvGrpSpPr>
                <p:cNvPr id="364" name="组合 363">
                  <a:extLst>
                    <a:ext uri="{FF2B5EF4-FFF2-40B4-BE49-F238E27FC236}">
                      <a16:creationId xmlns:a16="http://schemas.microsoft.com/office/drawing/2014/main" id="{B034BAA9-2FCA-4C3D-AE3A-8360A0AF3896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1800917"/>
                  <a:chOff x="2532060" y="2109482"/>
                  <a:chExt cx="1257460" cy="1800917"/>
                </a:xfrm>
                <a:grpFill/>
              </p:grpSpPr>
              <p:grpSp>
                <p:nvGrpSpPr>
                  <p:cNvPr id="368" name="组合 367">
                    <a:extLst>
                      <a:ext uri="{FF2B5EF4-FFF2-40B4-BE49-F238E27FC236}">
                        <a16:creationId xmlns:a16="http://schemas.microsoft.com/office/drawing/2014/main" id="{BBC9837A-AB41-4649-B293-2B4C4D95C36E}"/>
                      </a:ext>
                    </a:extLst>
                  </p:cNvPr>
                  <p:cNvGrpSpPr/>
                  <p:nvPr/>
                </p:nvGrpSpPr>
                <p:grpSpPr>
                  <a:xfrm>
                    <a:off x="2532060" y="2109482"/>
                    <a:ext cx="720000" cy="1800917"/>
                    <a:chOff x="2532060" y="2109482"/>
                    <a:chExt cx="720000" cy="1800917"/>
                  </a:xfrm>
                  <a:grpFill/>
                </p:grpSpPr>
                <p:sp>
                  <p:nvSpPr>
                    <p:cNvPr id="373" name="立方体 372">
                      <a:extLst>
                        <a:ext uri="{FF2B5EF4-FFF2-40B4-BE49-F238E27FC236}">
                          <a16:creationId xmlns:a16="http://schemas.microsoft.com/office/drawing/2014/main" id="{D8BC851D-F857-4D6A-8D60-791F6AFD0C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039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立方体 373">
                      <a:extLst>
                        <a:ext uri="{FF2B5EF4-FFF2-40B4-BE49-F238E27FC236}">
                          <a16:creationId xmlns:a16="http://schemas.microsoft.com/office/drawing/2014/main" id="{BF084347-1588-4461-9509-636C4E18F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立方体 374">
                      <a:extLst>
                        <a:ext uri="{FF2B5EF4-FFF2-40B4-BE49-F238E27FC236}">
                          <a16:creationId xmlns:a16="http://schemas.microsoft.com/office/drawing/2014/main" id="{3FAB967F-83E3-4486-8740-8B103710F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69" name="组合 368">
                    <a:extLst>
                      <a:ext uri="{FF2B5EF4-FFF2-40B4-BE49-F238E27FC236}">
                        <a16:creationId xmlns:a16="http://schemas.microsoft.com/office/drawing/2014/main" id="{4E9CA7DF-6B60-46D2-A198-C64E2013AE0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520" y="2109482"/>
                    <a:ext cx="720000" cy="1800917"/>
                    <a:chOff x="2532060" y="2109482"/>
                    <a:chExt cx="720000" cy="1800917"/>
                  </a:xfrm>
                  <a:grpFill/>
                </p:grpSpPr>
                <p:sp>
                  <p:nvSpPr>
                    <p:cNvPr id="370" name="立方体 369">
                      <a:extLst>
                        <a:ext uri="{FF2B5EF4-FFF2-40B4-BE49-F238E27FC236}">
                          <a16:creationId xmlns:a16="http://schemas.microsoft.com/office/drawing/2014/main" id="{3B2264F4-AB70-4A54-90BC-1794D1903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039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立方体 370">
                      <a:extLst>
                        <a:ext uri="{FF2B5EF4-FFF2-40B4-BE49-F238E27FC236}">
                          <a16:creationId xmlns:a16="http://schemas.microsoft.com/office/drawing/2014/main" id="{5FAFCF23-97D2-46B1-B7CD-0B5BBF084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立方体 371">
                      <a:extLst>
                        <a:ext uri="{FF2B5EF4-FFF2-40B4-BE49-F238E27FC236}">
                          <a16:creationId xmlns:a16="http://schemas.microsoft.com/office/drawing/2014/main" id="{1AC5D51D-2412-4FF7-88BD-5DD6F7083C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365" name="立方体 364">
                  <a:extLst>
                    <a:ext uri="{FF2B5EF4-FFF2-40B4-BE49-F238E27FC236}">
                      <a16:creationId xmlns:a16="http://schemas.microsoft.com/office/drawing/2014/main" id="{570ACBD5-804D-4052-A74E-6A65CC430BC1}"/>
                    </a:ext>
                  </a:extLst>
                </p:cNvPr>
                <p:cNvSpPr/>
                <p:nvPr/>
              </p:nvSpPr>
              <p:spPr>
                <a:xfrm>
                  <a:off x="3239730" y="2955674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6" name="立方体 365">
                  <a:extLst>
                    <a:ext uri="{FF2B5EF4-FFF2-40B4-BE49-F238E27FC236}">
                      <a16:creationId xmlns:a16="http://schemas.microsoft.com/office/drawing/2014/main" id="{70711B77-8ECB-465B-8779-72FBDCCB55EA}"/>
                    </a:ext>
                  </a:extLst>
                </p:cNvPr>
                <p:cNvSpPr/>
                <p:nvPr/>
              </p:nvSpPr>
              <p:spPr>
                <a:xfrm>
                  <a:off x="3239730" y="2417041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立方体 366">
                  <a:extLst>
                    <a:ext uri="{FF2B5EF4-FFF2-40B4-BE49-F238E27FC236}">
                      <a16:creationId xmlns:a16="http://schemas.microsoft.com/office/drawing/2014/main" id="{C7BEC64A-7A06-43B0-B9F9-B8B2DF17D01D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solidFill>
                  <a:srgbClr val="A3C3ED"/>
                </a:solidFill>
                <a:ln w="762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46" name="组合 345">
                <a:extLst>
                  <a:ext uri="{FF2B5EF4-FFF2-40B4-BE49-F238E27FC236}">
                    <a16:creationId xmlns:a16="http://schemas.microsoft.com/office/drawing/2014/main" id="{60CA6905-1429-4D44-BAE6-311B2C73C846}"/>
                  </a:ext>
                </a:extLst>
              </p:cNvPr>
              <p:cNvGrpSpPr/>
              <p:nvPr/>
            </p:nvGrpSpPr>
            <p:grpSpPr>
              <a:xfrm>
                <a:off x="6323332" y="4809877"/>
                <a:ext cx="1170734" cy="469621"/>
                <a:chOff x="2179412" y="1860151"/>
                <a:chExt cx="1794926" cy="720003"/>
              </a:xfrm>
              <a:grpFill/>
            </p:grpSpPr>
            <p:grpSp>
              <p:nvGrpSpPr>
                <p:cNvPr id="360" name="组合 359">
                  <a:extLst>
                    <a:ext uri="{FF2B5EF4-FFF2-40B4-BE49-F238E27FC236}">
                      <a16:creationId xmlns:a16="http://schemas.microsoft.com/office/drawing/2014/main" id="{5424846D-0166-43AC-A590-9A0F118EBA60}"/>
                    </a:ext>
                  </a:extLst>
                </p:cNvPr>
                <p:cNvGrpSpPr/>
                <p:nvPr/>
              </p:nvGrpSpPr>
              <p:grpSpPr>
                <a:xfrm>
                  <a:off x="2179412" y="1860151"/>
                  <a:ext cx="1257461" cy="720003"/>
                  <a:chOff x="2546662" y="2094876"/>
                  <a:chExt cx="1257461" cy="720003"/>
                </a:xfrm>
                <a:grpFill/>
              </p:grpSpPr>
              <p:sp>
                <p:nvSpPr>
                  <p:cNvPr id="362" name="立方体 361">
                    <a:extLst>
                      <a:ext uri="{FF2B5EF4-FFF2-40B4-BE49-F238E27FC236}">
                        <a16:creationId xmlns:a16="http://schemas.microsoft.com/office/drawing/2014/main" id="{228BAE49-8DFA-490C-A458-BB3F5915E716}"/>
                      </a:ext>
                    </a:extLst>
                  </p:cNvPr>
                  <p:cNvSpPr/>
                  <p:nvPr/>
                </p:nvSpPr>
                <p:spPr>
                  <a:xfrm>
                    <a:off x="2546662" y="2094876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3" name="立方体 362">
                    <a:extLst>
                      <a:ext uri="{FF2B5EF4-FFF2-40B4-BE49-F238E27FC236}">
                        <a16:creationId xmlns:a16="http://schemas.microsoft.com/office/drawing/2014/main" id="{1658C79D-CF84-4284-BE1E-B79B819E7908}"/>
                      </a:ext>
                    </a:extLst>
                  </p:cNvPr>
                  <p:cNvSpPr/>
                  <p:nvPr/>
                </p:nvSpPr>
                <p:spPr>
                  <a:xfrm>
                    <a:off x="3084126" y="2094879"/>
                    <a:ext cx="719997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361" name="立方体 360">
                  <a:extLst>
                    <a:ext uri="{FF2B5EF4-FFF2-40B4-BE49-F238E27FC236}">
                      <a16:creationId xmlns:a16="http://schemas.microsoft.com/office/drawing/2014/main" id="{4066091C-7F3B-480A-AFEB-C8EE705EE515}"/>
                    </a:ext>
                  </a:extLst>
                </p:cNvPr>
                <p:cNvSpPr/>
                <p:nvPr/>
              </p:nvSpPr>
              <p:spPr>
                <a:xfrm>
                  <a:off x="3254337" y="1860152"/>
                  <a:ext cx="720001" cy="720001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D37A5C3F-07BB-412F-BE22-3B93C8564EC4}"/>
                  </a:ext>
                </a:extLst>
              </p:cNvPr>
              <p:cNvGrpSpPr/>
              <p:nvPr/>
            </p:nvGrpSpPr>
            <p:grpSpPr>
              <a:xfrm>
                <a:off x="6323760" y="3754327"/>
                <a:ext cx="1170760" cy="1174644"/>
                <a:chOff x="2179399" y="1871105"/>
                <a:chExt cx="1794975" cy="1800919"/>
              </a:xfrm>
              <a:grpFill/>
            </p:grpSpPr>
            <p:grpSp>
              <p:nvGrpSpPr>
                <p:cNvPr id="348" name="组合 347">
                  <a:extLst>
                    <a:ext uri="{FF2B5EF4-FFF2-40B4-BE49-F238E27FC236}">
                      <a16:creationId xmlns:a16="http://schemas.microsoft.com/office/drawing/2014/main" id="{84CC33EE-BDBF-4B54-83B2-A56BD7485037}"/>
                    </a:ext>
                  </a:extLst>
                </p:cNvPr>
                <p:cNvGrpSpPr/>
                <p:nvPr/>
              </p:nvGrpSpPr>
              <p:grpSpPr>
                <a:xfrm>
                  <a:off x="2179399" y="1871105"/>
                  <a:ext cx="1257494" cy="1800919"/>
                  <a:chOff x="2546649" y="2105830"/>
                  <a:chExt cx="1257494" cy="1800919"/>
                </a:xfrm>
                <a:grpFill/>
              </p:grpSpPr>
              <p:grpSp>
                <p:nvGrpSpPr>
                  <p:cNvPr id="352" name="组合 351">
                    <a:extLst>
                      <a:ext uri="{FF2B5EF4-FFF2-40B4-BE49-F238E27FC236}">
                        <a16:creationId xmlns:a16="http://schemas.microsoft.com/office/drawing/2014/main" id="{6EE31412-D53A-4487-BC1A-58A0CE673C15}"/>
                      </a:ext>
                    </a:extLst>
                  </p:cNvPr>
                  <p:cNvGrpSpPr/>
                  <p:nvPr/>
                </p:nvGrpSpPr>
                <p:grpSpPr>
                  <a:xfrm>
                    <a:off x="2546649" y="2105832"/>
                    <a:ext cx="720018" cy="1800917"/>
                    <a:chOff x="2546649" y="2105832"/>
                    <a:chExt cx="720018" cy="1800917"/>
                  </a:xfrm>
                  <a:grpFill/>
                </p:grpSpPr>
                <p:sp>
                  <p:nvSpPr>
                    <p:cNvPr id="357" name="立方体 356">
                      <a:extLst>
                        <a:ext uri="{FF2B5EF4-FFF2-40B4-BE49-F238E27FC236}">
                          <a16:creationId xmlns:a16="http://schemas.microsoft.com/office/drawing/2014/main" id="{19AB5784-2BC5-4829-A721-4D56D09717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51" y="318674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立方体 357">
                      <a:extLst>
                        <a:ext uri="{FF2B5EF4-FFF2-40B4-BE49-F238E27FC236}">
                          <a16:creationId xmlns:a16="http://schemas.microsoft.com/office/drawing/2014/main" id="{D23EF981-DCFF-4A23-AE09-5A5A10235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49" y="2648116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立方体 358">
                      <a:extLst>
                        <a:ext uri="{FF2B5EF4-FFF2-40B4-BE49-F238E27FC236}">
                          <a16:creationId xmlns:a16="http://schemas.microsoft.com/office/drawing/2014/main" id="{D6559216-B036-4F14-B75E-06842A44F7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69" y="2105832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53" name="组合 352">
                    <a:extLst>
                      <a:ext uri="{FF2B5EF4-FFF2-40B4-BE49-F238E27FC236}">
                        <a16:creationId xmlns:a16="http://schemas.microsoft.com/office/drawing/2014/main" id="{425998A2-798A-4E10-94AB-04AEE964C126}"/>
                      </a:ext>
                    </a:extLst>
                  </p:cNvPr>
                  <p:cNvGrpSpPr/>
                  <p:nvPr/>
                </p:nvGrpSpPr>
                <p:grpSpPr>
                  <a:xfrm>
                    <a:off x="3084139" y="2105830"/>
                    <a:ext cx="720004" cy="1800918"/>
                    <a:chOff x="2546679" y="2105830"/>
                    <a:chExt cx="720004" cy="1800918"/>
                  </a:xfrm>
                  <a:grpFill/>
                </p:grpSpPr>
                <p:sp>
                  <p:nvSpPr>
                    <p:cNvPr id="354" name="立方体 353">
                      <a:extLst>
                        <a:ext uri="{FF2B5EF4-FFF2-40B4-BE49-F238E27FC236}">
                          <a16:creationId xmlns:a16="http://schemas.microsoft.com/office/drawing/2014/main" id="{9DAB3AF6-1805-4CC9-A5BE-08033BBC5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3186748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立方体 354">
                      <a:extLst>
                        <a:ext uri="{FF2B5EF4-FFF2-40B4-BE49-F238E27FC236}">
                          <a16:creationId xmlns:a16="http://schemas.microsoft.com/office/drawing/2014/main" id="{081C353F-BF04-4C41-A80D-5D8685B9AC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81" y="2648115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立方体 355">
                      <a:extLst>
                        <a:ext uri="{FF2B5EF4-FFF2-40B4-BE49-F238E27FC236}">
                          <a16:creationId xmlns:a16="http://schemas.microsoft.com/office/drawing/2014/main" id="{EE339CBD-8859-48DA-BAE8-AD69FD5F1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2105830"/>
                      <a:ext cx="719999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349" name="立方体 348">
                  <a:extLst>
                    <a:ext uri="{FF2B5EF4-FFF2-40B4-BE49-F238E27FC236}">
                      <a16:creationId xmlns:a16="http://schemas.microsoft.com/office/drawing/2014/main" id="{2249C54B-9042-4762-8581-8DD045210952}"/>
                    </a:ext>
                  </a:extLst>
                </p:cNvPr>
                <p:cNvSpPr/>
                <p:nvPr/>
              </p:nvSpPr>
              <p:spPr>
                <a:xfrm>
                  <a:off x="3254369" y="2952023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0" name="立方体 349">
                  <a:extLst>
                    <a:ext uri="{FF2B5EF4-FFF2-40B4-BE49-F238E27FC236}">
                      <a16:creationId xmlns:a16="http://schemas.microsoft.com/office/drawing/2014/main" id="{A2B79055-0D1D-4000-9E77-234F4155A51C}"/>
                    </a:ext>
                  </a:extLst>
                </p:cNvPr>
                <p:cNvSpPr/>
                <p:nvPr/>
              </p:nvSpPr>
              <p:spPr>
                <a:xfrm>
                  <a:off x="3254369" y="2413390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1" name="立方体 350">
                  <a:extLst>
                    <a:ext uri="{FF2B5EF4-FFF2-40B4-BE49-F238E27FC236}">
                      <a16:creationId xmlns:a16="http://schemas.microsoft.com/office/drawing/2014/main" id="{A2D4B73D-1667-4EF8-89E5-CD5313370EE5}"/>
                    </a:ext>
                  </a:extLst>
                </p:cNvPr>
                <p:cNvSpPr/>
                <p:nvPr/>
              </p:nvSpPr>
              <p:spPr>
                <a:xfrm>
                  <a:off x="3254369" y="1871107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4" name="文本框 383">
                  <a:extLst>
                    <a:ext uri="{FF2B5EF4-FFF2-40B4-BE49-F238E27FC236}">
                      <a16:creationId xmlns:a16="http://schemas.microsoft.com/office/drawing/2014/main" id="{2E55650D-C2A7-4799-9A3E-7E8A0DFF44F1}"/>
                    </a:ext>
                  </a:extLst>
                </p:cNvPr>
                <p:cNvSpPr txBox="1"/>
                <p:nvPr/>
              </p:nvSpPr>
              <p:spPr>
                <a:xfrm>
                  <a:off x="6279163" y="4966814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84" name="文本框 383">
                  <a:extLst>
                    <a:ext uri="{FF2B5EF4-FFF2-40B4-BE49-F238E27FC236}">
                      <a16:creationId xmlns:a16="http://schemas.microsoft.com/office/drawing/2014/main" id="{2E55650D-C2A7-4799-9A3E-7E8A0DFF4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163" y="4966814"/>
                  <a:ext cx="91440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文本框 384">
                  <a:extLst>
                    <a:ext uri="{FF2B5EF4-FFF2-40B4-BE49-F238E27FC236}">
                      <a16:creationId xmlns:a16="http://schemas.microsoft.com/office/drawing/2014/main" id="{B188CB4D-5D6C-492A-9251-43184FF6AB14}"/>
                    </a:ext>
                  </a:extLst>
                </p:cNvPr>
                <p:cNvSpPr txBox="1"/>
                <p:nvPr/>
              </p:nvSpPr>
              <p:spPr>
                <a:xfrm>
                  <a:off x="5074005" y="3990445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85" name="文本框 384">
                  <a:extLst>
                    <a:ext uri="{FF2B5EF4-FFF2-40B4-BE49-F238E27FC236}">
                      <a16:creationId xmlns:a16="http://schemas.microsoft.com/office/drawing/2014/main" id="{B188CB4D-5D6C-492A-9251-43184FF6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005" y="3990445"/>
                  <a:ext cx="91440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6" name="文本框 385">
                  <a:extLst>
                    <a:ext uri="{FF2B5EF4-FFF2-40B4-BE49-F238E27FC236}">
                      <a16:creationId xmlns:a16="http://schemas.microsoft.com/office/drawing/2014/main" id="{F37BB52E-CC25-4DD6-86DF-3C220E7ABE20}"/>
                    </a:ext>
                  </a:extLst>
                </p:cNvPr>
                <p:cNvSpPr txBox="1"/>
                <p:nvPr/>
              </p:nvSpPr>
              <p:spPr>
                <a:xfrm>
                  <a:off x="8007955" y="4365374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86" name="文本框 385">
                  <a:extLst>
                    <a:ext uri="{FF2B5EF4-FFF2-40B4-BE49-F238E27FC236}">
                      <a16:creationId xmlns:a16="http://schemas.microsoft.com/office/drawing/2014/main" id="{F37BB52E-CC25-4DD6-86DF-3C220E7AB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955" y="4365374"/>
                  <a:ext cx="91440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DF402A2-6763-48E1-868E-514401F40CE4}"/>
                </a:ext>
              </a:extLst>
            </p:cNvPr>
            <p:cNvSpPr txBox="1"/>
            <p:nvPr/>
          </p:nvSpPr>
          <p:spPr>
            <a:xfrm>
              <a:off x="6522055" y="5231011"/>
              <a:ext cx="1191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cost volume</a:t>
              </a:r>
              <a:endParaRPr lang="zh-CN" altLang="en-US" sz="1600" dirty="0"/>
            </a:p>
          </p:txBody>
        </p:sp>
      </p:grpSp>
      <p:sp>
        <p:nvSpPr>
          <p:cNvPr id="528" name="文本框 527">
            <a:extLst>
              <a:ext uri="{FF2B5EF4-FFF2-40B4-BE49-F238E27FC236}">
                <a16:creationId xmlns:a16="http://schemas.microsoft.com/office/drawing/2014/main" id="{B513484E-5789-416B-93A1-587D074454A6}"/>
              </a:ext>
            </a:extLst>
          </p:cNvPr>
          <p:cNvSpPr txBox="1"/>
          <p:nvPr/>
        </p:nvSpPr>
        <p:spPr>
          <a:xfrm>
            <a:off x="7715203" y="5995311"/>
            <a:ext cx="1072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Source: Zhou  </a:t>
            </a:r>
            <a:endParaRPr lang="zh-CN" altLang="en-US" sz="1200" dirty="0"/>
          </a:p>
        </p:txBody>
      </p:sp>
      <p:sp>
        <p:nvSpPr>
          <p:cNvPr id="219" name="Footer Placeholder 4">
            <a:extLst>
              <a:ext uri="{FF2B5EF4-FFF2-40B4-BE49-F238E27FC236}">
                <a16:creationId xmlns:a16="http://schemas.microsoft.com/office/drawing/2014/main" id="{8FA30EEC-01EB-4235-88DF-FC5E5726E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06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494253" y="1076185"/>
            <a:ext cx="8424863" cy="447830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u="sng" dirty="0"/>
              <a:t>Outline:</a:t>
            </a:r>
            <a:br>
              <a:rPr lang="en-US" dirty="0"/>
            </a:br>
            <a:br>
              <a:rPr lang="en-US" dirty="0"/>
            </a:br>
            <a:r>
              <a:rPr lang="en-US" sz="2800" b="0" dirty="0">
                <a:solidFill>
                  <a:srgbClr val="89B6DF"/>
                </a:solidFill>
              </a:rPr>
              <a:t>1. </a:t>
            </a:r>
            <a:r>
              <a:rPr lang="en-US" altLang="zh-CN" sz="2800" b="0" dirty="0">
                <a:solidFill>
                  <a:srgbClr val="89B6DF"/>
                </a:solidFill>
              </a:rPr>
              <a:t>Introduction</a:t>
            </a:r>
            <a:br>
              <a:rPr lang="en-US" sz="2800" b="0" dirty="0"/>
            </a:br>
            <a:r>
              <a:rPr lang="en-US" sz="2800" b="0" dirty="0"/>
              <a:t>2. Related work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3. Method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4. Experiments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5. Personal comments</a:t>
            </a:r>
          </a:p>
        </p:txBody>
      </p:sp>
    </p:spTree>
    <p:extLst>
      <p:ext uri="{BB962C8B-B14F-4D97-AF65-F5344CB8AC3E}">
        <p14:creationId xmlns:p14="http://schemas.microsoft.com/office/powerpoint/2010/main" val="330952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CD38F-088A-420B-AF60-91819FAB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E4FDDE-AF49-453D-8C8F-2E1B0488E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Cost volume based methods</a:t>
            </a:r>
          </a:p>
          <a:p>
            <a:pPr lvl="1"/>
            <a:r>
              <a:rPr lang="en-US" altLang="zh-CN" sz="1600" dirty="0"/>
              <a:t>Densely sampled depth hypotheses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MVSNet</a:t>
            </a:r>
            <a:r>
              <a:rPr lang="en-US" altLang="zh-CN" sz="1600" dirty="0"/>
              <a:t> [2])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600" dirty="0"/>
              <a:t>Memory consuming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6AD2B-BCC1-4335-B074-05040E97EF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182393-6B12-4E7C-8A00-E167B9B72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8B27F0-A61E-4671-8C7B-39F823DCA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" t="1766"/>
          <a:stretch/>
        </p:blipFill>
        <p:spPr>
          <a:xfrm>
            <a:off x="2282415" y="2411064"/>
            <a:ext cx="4579170" cy="3017520"/>
          </a:xfrm>
          <a:prstGeom prst="rect">
            <a:avLst/>
          </a:prstGeom>
          <a:solidFill>
            <a:srgbClr val="74A0FE"/>
          </a:solidFill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D1CEA5-43DB-4673-AF07-72E331FCC712}"/>
              </a:ext>
            </a:extLst>
          </p:cNvPr>
          <p:cNvSpPr/>
          <p:nvPr/>
        </p:nvSpPr>
        <p:spPr>
          <a:xfrm>
            <a:off x="2282415" y="2660773"/>
            <a:ext cx="600492" cy="363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F4696C-D5E6-4BD6-9367-4FB241A5B0F5}"/>
              </a:ext>
            </a:extLst>
          </p:cNvPr>
          <p:cNvSpPr txBox="1"/>
          <p:nvPr/>
        </p:nvSpPr>
        <p:spPr>
          <a:xfrm>
            <a:off x="4560887" y="5348699"/>
            <a:ext cx="3078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Source: youtu.be/yx2JCviMRHg (10.06.2021)</a:t>
            </a:r>
            <a:endParaRPr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0C7777-4019-41FD-B90E-D07F2AEE1F64}"/>
              </a:ext>
            </a:extLst>
          </p:cNvPr>
          <p:cNvSpPr txBox="1"/>
          <p:nvPr/>
        </p:nvSpPr>
        <p:spPr>
          <a:xfrm>
            <a:off x="3648409" y="2654900"/>
            <a:ext cx="2835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EE950D0-213E-4F46-8403-99E63B168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6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CD38F-088A-420B-AF60-91819FAB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E4FDDE-AF49-453D-8C8F-2E1B0488E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Cost volume based methods</a:t>
            </a:r>
          </a:p>
          <a:p>
            <a:pPr lvl="1"/>
            <a:r>
              <a:rPr lang="en-US" altLang="zh-CN" sz="1600" dirty="0"/>
              <a:t>Densely sampled depth hypotheses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MVSNet</a:t>
            </a:r>
            <a:r>
              <a:rPr lang="en-US" altLang="zh-CN" sz="1600" dirty="0"/>
              <a:t> [2])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600" dirty="0"/>
              <a:t>Memory consuming</a:t>
            </a:r>
          </a:p>
          <a:p>
            <a:pPr lvl="1"/>
            <a:r>
              <a:rPr lang="en-US" altLang="zh-CN" sz="1600" dirty="0"/>
              <a:t>Process the cost volume sequentially (R-</a:t>
            </a:r>
            <a:r>
              <a:rPr lang="en-US" altLang="zh-CN" sz="1600" dirty="0" err="1"/>
              <a:t>MVSNet</a:t>
            </a:r>
            <a:r>
              <a:rPr lang="en-US" altLang="zh-CN" sz="1600" dirty="0"/>
              <a:t> [3])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600" dirty="0"/>
              <a:t>Time consuming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6AD2B-BCC1-4335-B074-05040E97EF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182393-6B12-4E7C-8A00-E167B9B72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558900FE-9662-4986-9516-2C95BEDCE6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2021" y="3243973"/>
            <a:ext cx="5833594" cy="19100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20E5B0-F33F-4327-BD0F-BC7DBDE9E52D}"/>
              </a:ext>
            </a:extLst>
          </p:cNvPr>
          <p:cNvSpPr txBox="1"/>
          <p:nvPr/>
        </p:nvSpPr>
        <p:spPr>
          <a:xfrm>
            <a:off x="2429781" y="5253669"/>
            <a:ext cx="2969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Source: youtu.be/yx2JCviMRHg (10.06.2021)</a:t>
            </a:r>
            <a:endParaRPr lang="zh-CN" altLang="en-US" sz="12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E5C1D8-5F8C-43C8-BAA8-76F952060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CD38F-088A-420B-AF60-91819FAB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E4FDDE-AF49-453D-8C8F-2E1B0488E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Cost volume based methods</a:t>
            </a:r>
          </a:p>
          <a:p>
            <a:pPr lvl="1"/>
            <a:r>
              <a:rPr lang="en-US" altLang="zh-CN" sz="1600" dirty="0"/>
              <a:t>Densely sampled depth hypotheses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MVSNet</a:t>
            </a:r>
            <a:r>
              <a:rPr lang="en-US" altLang="zh-CN" sz="1600" dirty="0"/>
              <a:t> [2])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600" dirty="0"/>
              <a:t>Memory consuming</a:t>
            </a:r>
          </a:p>
          <a:p>
            <a:pPr lvl="1"/>
            <a:r>
              <a:rPr lang="en-US" altLang="zh-CN" sz="1600" dirty="0"/>
              <a:t>Process the cost volume sequentially (R-</a:t>
            </a:r>
            <a:r>
              <a:rPr lang="en-US" altLang="zh-CN" sz="1600" dirty="0" err="1"/>
              <a:t>MVSNet</a:t>
            </a:r>
            <a:r>
              <a:rPr lang="en-US" altLang="zh-CN" sz="1600" dirty="0"/>
              <a:t> [3])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600" dirty="0"/>
              <a:t>Time consuming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Point cloud based method</a:t>
            </a:r>
          </a:p>
          <a:p>
            <a:pPr lvl="1"/>
            <a:r>
              <a:rPr lang="en-US" altLang="zh-CN" sz="1600" dirty="0"/>
              <a:t>Convolution on point cloud (Point-</a:t>
            </a:r>
            <a:r>
              <a:rPr lang="en-US" altLang="zh-CN" sz="1600" dirty="0" err="1"/>
              <a:t>MVSNet</a:t>
            </a:r>
            <a:r>
              <a:rPr lang="en-US" altLang="zh-CN" sz="1600" dirty="0"/>
              <a:t> [4])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600" dirty="0"/>
              <a:t>Not very time efficient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6AD2B-BCC1-4335-B074-05040E97EF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182393-6B12-4E7C-8A00-E167B9B72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4D3CF8-D27F-4781-9D40-8EE8F4EFA57F}"/>
              </a:ext>
            </a:extLst>
          </p:cNvPr>
          <p:cNvGrpSpPr/>
          <p:nvPr/>
        </p:nvGrpSpPr>
        <p:grpSpPr>
          <a:xfrm>
            <a:off x="2576060" y="3475675"/>
            <a:ext cx="3519903" cy="2726461"/>
            <a:chOff x="4038135" y="1832182"/>
            <a:chExt cx="4975724" cy="385411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9A29D17-278D-4312-AEF9-142266598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135" y="1832182"/>
              <a:ext cx="4975724" cy="3854116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93428E0-6005-4F2F-85CE-2F0879431972}"/>
                </a:ext>
              </a:extLst>
            </p:cNvPr>
            <p:cNvSpPr/>
            <p:nvPr/>
          </p:nvSpPr>
          <p:spPr>
            <a:xfrm>
              <a:off x="4038135" y="2349684"/>
              <a:ext cx="725403" cy="1130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46F49D2-2A9C-4649-852D-814F0574FB0E}"/>
              </a:ext>
            </a:extLst>
          </p:cNvPr>
          <p:cNvSpPr txBox="1"/>
          <p:nvPr/>
        </p:nvSpPr>
        <p:spPr>
          <a:xfrm>
            <a:off x="5955957" y="6030685"/>
            <a:ext cx="1814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Source: [4] Point-</a:t>
            </a:r>
            <a:r>
              <a:rPr lang="en-US" altLang="zh-CN" sz="1200" dirty="0" err="1"/>
              <a:t>MVSNet</a:t>
            </a:r>
            <a:r>
              <a:rPr lang="en-US" altLang="zh-CN" sz="1200" dirty="0"/>
              <a:t> </a:t>
            </a:r>
            <a:endParaRPr lang="zh-CN" altLang="en-US" sz="12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7A432A5-883A-439C-BFE9-50F4C7755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2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494253" y="1076185"/>
            <a:ext cx="8424863" cy="447830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u="sng" dirty="0"/>
              <a:t>Outline:</a:t>
            </a:r>
            <a:br>
              <a:rPr lang="en-US" dirty="0"/>
            </a:br>
            <a:br>
              <a:rPr lang="en-US" dirty="0"/>
            </a:br>
            <a:r>
              <a:rPr lang="en-US" sz="2800" b="0" dirty="0">
                <a:solidFill>
                  <a:srgbClr val="89B6DF"/>
                </a:solidFill>
              </a:rPr>
              <a:t>1. </a:t>
            </a:r>
            <a:r>
              <a:rPr lang="en-US" altLang="zh-CN" sz="2800" b="0" dirty="0">
                <a:solidFill>
                  <a:srgbClr val="89B6DF"/>
                </a:solidFill>
              </a:rPr>
              <a:t>Introduction</a:t>
            </a:r>
            <a:br>
              <a:rPr lang="en-US" sz="2800" b="0" dirty="0"/>
            </a:br>
            <a:r>
              <a:rPr lang="en-US" sz="2800" b="0" dirty="0">
                <a:solidFill>
                  <a:srgbClr val="89B6DF"/>
                </a:solidFill>
              </a:rPr>
              <a:t>2. Related work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/>
              <a:t>3. Method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4. Experiments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5. Personal comments</a:t>
            </a:r>
          </a:p>
        </p:txBody>
      </p:sp>
    </p:spTree>
    <p:extLst>
      <p:ext uri="{BB962C8B-B14F-4D97-AF65-F5344CB8AC3E}">
        <p14:creationId xmlns:p14="http://schemas.microsoft.com/office/powerpoint/2010/main" val="252577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360903" y="1076185"/>
            <a:ext cx="8424863" cy="447830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u="sng" dirty="0"/>
              <a:t>Outline:</a:t>
            </a:r>
            <a:br>
              <a:rPr lang="en-US" dirty="0"/>
            </a:br>
            <a:br>
              <a:rPr lang="en-US" dirty="0"/>
            </a:br>
            <a:r>
              <a:rPr lang="en-US" sz="2800" b="0" dirty="0"/>
              <a:t>1. </a:t>
            </a:r>
            <a:r>
              <a:rPr lang="en-US" altLang="zh-CN" sz="2800" b="0" dirty="0"/>
              <a:t>Introduction</a:t>
            </a:r>
            <a:br>
              <a:rPr lang="en-US" sz="2800" b="0" dirty="0"/>
            </a:br>
            <a:r>
              <a:rPr lang="en-US" sz="2800" b="0" dirty="0"/>
              <a:t>2. Related work</a:t>
            </a:r>
            <a:br>
              <a:rPr lang="en-US" sz="2800" b="0" dirty="0"/>
            </a:br>
            <a:r>
              <a:rPr lang="en-US" sz="2800" b="0" dirty="0"/>
              <a:t>3. Method</a:t>
            </a:r>
            <a:br>
              <a:rPr lang="en-US" sz="2800" b="0" dirty="0"/>
            </a:br>
            <a:r>
              <a:rPr lang="en-US" sz="2800" b="0" dirty="0"/>
              <a:t>4. Experiment</a:t>
            </a:r>
            <a:r>
              <a:rPr lang="en-US" altLang="zh-CN" sz="2800" b="0" dirty="0"/>
              <a:t>s</a:t>
            </a:r>
            <a:br>
              <a:rPr lang="en-US" sz="2800" b="0" dirty="0"/>
            </a:br>
            <a:r>
              <a:rPr lang="en-US" sz="2800" b="0" dirty="0"/>
              <a:t>5. Personal comments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9377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0EFBF-D115-4D22-80FE-55090435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621666-27D0-421D-9AD3-6BF4ADDC0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659" y="827034"/>
                <a:ext cx="8424863" cy="1645920"/>
              </a:xfrm>
            </p:spPr>
            <p:txBody>
              <a:bodyPr/>
              <a:lstStyle/>
              <a:p>
                <a:r>
                  <a:rPr lang="en-US" altLang="zh-CN" sz="2000" dirty="0"/>
                  <a:t>Problem statement:</a:t>
                </a:r>
              </a:p>
              <a:p>
                <a:pPr marL="400050" lvl="1" indent="0">
                  <a:buNone/>
                </a:pPr>
                <a:r>
                  <a:rPr lang="en-US" altLang="zh-CN" sz="1600" dirty="0"/>
                  <a:t>Denote the reference image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altLang="zh-CN" sz="1600" dirty="0"/>
                  <a:t>, where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defines its dimensions.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be its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600" dirty="0"/>
                  <a:t> neighboring source images. The corresponding camera </a:t>
                </a:r>
                <a:r>
                  <a:rPr lang="en-US" altLang="zh-CN" sz="1600" dirty="0" err="1"/>
                  <a:t>intrinsics</a:t>
                </a:r>
                <a:r>
                  <a:rPr lang="en-US" altLang="zh-CN" sz="1600" dirty="0"/>
                  <a:t>,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rotation matrix, and translation vector for all 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1600" dirty="0"/>
                  <a:t> are known. </a:t>
                </a:r>
              </a:p>
              <a:p>
                <a:pPr marL="400050" lvl="1" indent="0">
                  <a:buNone/>
                </a:pPr>
                <a:r>
                  <a:rPr lang="en-US" altLang="zh-CN" sz="1600" dirty="0"/>
                  <a:t>The goal is to infer the depth map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16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/>
                  <a:t>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16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621666-27D0-421D-9AD3-6BF4ADDC0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659" y="827034"/>
                <a:ext cx="8424863" cy="1645920"/>
              </a:xfrm>
              <a:blipFill>
                <a:blip r:embed="rId3"/>
                <a:stretch>
                  <a:fillRect l="-796" t="-2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C63044-887F-478B-BE8A-6A2C8E1681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BC049-E9EC-44EA-949A-0641DBF3A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27C6FE3-C1C7-4B7C-92C8-0FD822879295}"/>
              </a:ext>
            </a:extLst>
          </p:cNvPr>
          <p:cNvGrpSpPr/>
          <p:nvPr/>
        </p:nvGrpSpPr>
        <p:grpSpPr>
          <a:xfrm>
            <a:off x="2098257" y="2460105"/>
            <a:ext cx="4952644" cy="3763959"/>
            <a:chOff x="2095678" y="2617321"/>
            <a:chExt cx="4952644" cy="3763959"/>
          </a:xfrm>
        </p:grpSpPr>
        <p:sp>
          <p:nvSpPr>
            <p:cNvPr id="26" name="右大括号 25">
              <a:extLst>
                <a:ext uri="{FF2B5EF4-FFF2-40B4-BE49-F238E27FC236}">
                  <a16:creationId xmlns:a16="http://schemas.microsoft.com/office/drawing/2014/main" id="{F49D8AF3-37BF-43F3-B3EE-6FEC9442B388}"/>
                </a:ext>
              </a:extLst>
            </p:cNvPr>
            <p:cNvSpPr/>
            <p:nvPr/>
          </p:nvSpPr>
          <p:spPr>
            <a:xfrm rot="5400000">
              <a:off x="5497536" y="4884343"/>
              <a:ext cx="198761" cy="1833571"/>
            </a:xfrm>
            <a:prstGeom prst="rightBrace">
              <a:avLst/>
            </a:prstGeom>
            <a:ln w="19050"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F6CF0AF-FABC-4177-B922-575894300B8D}"/>
                </a:ext>
              </a:extLst>
            </p:cNvPr>
            <p:cNvGrpSpPr/>
            <p:nvPr/>
          </p:nvGrpSpPr>
          <p:grpSpPr>
            <a:xfrm>
              <a:off x="2095678" y="2617321"/>
              <a:ext cx="4952644" cy="3763959"/>
              <a:chOff x="2095678" y="2617321"/>
              <a:chExt cx="4952644" cy="3763959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29EBA83D-935E-47C4-864A-79AC3D5888EB}"/>
                  </a:ext>
                </a:extLst>
              </p:cNvPr>
              <p:cNvGrpSpPr/>
              <p:nvPr/>
            </p:nvGrpSpPr>
            <p:grpSpPr>
              <a:xfrm>
                <a:off x="2232753" y="2617321"/>
                <a:ext cx="4815569" cy="3011740"/>
                <a:chOff x="1117172" y="2505762"/>
                <a:chExt cx="6015415" cy="3494026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E5EC966B-BE8A-4F5B-B03E-7C47229168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73366" y="4827057"/>
                  <a:ext cx="1559221" cy="1169417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6DD1A755-01A5-4E67-B417-428E667EC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7172" y="4818222"/>
                  <a:ext cx="1559221" cy="1169415"/>
                </a:xfrm>
                <a:prstGeom prst="rect">
                  <a:avLst/>
                </a:prstGeom>
              </p:spPr>
            </p:pic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77308DF7-15EE-4F35-A464-322CB18A6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86800" y="2505762"/>
                  <a:ext cx="1568501" cy="1169417"/>
                </a:xfrm>
                <a:prstGeom prst="rect">
                  <a:avLst/>
                </a:prstGeom>
              </p:spPr>
            </p:pic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57AFA72-6AB9-4EB8-B214-92EFE39225A9}"/>
                    </a:ext>
                  </a:extLst>
                </p:cNvPr>
                <p:cNvSpPr txBox="1"/>
                <p:nvPr/>
              </p:nvSpPr>
              <p:spPr>
                <a:xfrm>
                  <a:off x="4971454" y="5118234"/>
                  <a:ext cx="343364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zh-CN" altLang="en-US" dirty="0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A8C95B02-BEC7-46DB-9A7C-114B57AC445C}"/>
                    </a:ext>
                  </a:extLst>
                </p:cNvPr>
                <p:cNvSpPr/>
                <p:nvPr/>
              </p:nvSpPr>
              <p:spPr>
                <a:xfrm>
                  <a:off x="2694046" y="3978944"/>
                  <a:ext cx="2686819" cy="513724"/>
                </a:xfrm>
                <a:prstGeom prst="roundRect">
                  <a:avLst/>
                </a:prstGeom>
                <a:solidFill>
                  <a:srgbClr val="E8E8F8"/>
                </a:soli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</a:rPr>
                    <a:t>Depth Inference for MVS</a:t>
                  </a:r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" name="直接箭头连接符 13">
                  <a:extLst>
                    <a:ext uri="{FF2B5EF4-FFF2-40B4-BE49-F238E27FC236}">
                      <a16:creationId xmlns:a16="http://schemas.microsoft.com/office/drawing/2014/main" id="{90B95244-010B-46EA-9B4E-207AE44FD0AB}"/>
                    </a:ext>
                  </a:extLst>
                </p:cNvPr>
                <p:cNvCxnSpPr>
                  <a:cxnSpLocks/>
                  <a:stCxn id="9" idx="0"/>
                </p:cNvCxnSpPr>
                <p:nvPr/>
              </p:nvCxnSpPr>
              <p:spPr>
                <a:xfrm flipV="1">
                  <a:off x="1896783" y="4543432"/>
                  <a:ext cx="1760817" cy="274790"/>
                </a:xfrm>
                <a:prstGeom prst="straightConnector1">
                  <a:avLst/>
                </a:prstGeom>
                <a:ln w="19050"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箭头连接符 14">
                  <a:extLst>
                    <a:ext uri="{FF2B5EF4-FFF2-40B4-BE49-F238E27FC236}">
                      <a16:creationId xmlns:a16="http://schemas.microsoft.com/office/drawing/2014/main" id="{62F422FA-346B-4226-8141-EC15FE6D4E32}"/>
                    </a:ext>
                  </a:extLst>
                </p:cNvPr>
                <p:cNvCxnSpPr>
                  <a:cxnSpLocks/>
                  <a:stCxn id="8" idx="0"/>
                </p:cNvCxnSpPr>
                <p:nvPr/>
              </p:nvCxnSpPr>
              <p:spPr>
                <a:xfrm flipH="1" flipV="1">
                  <a:off x="4502004" y="4560992"/>
                  <a:ext cx="1850972" cy="266065"/>
                </a:xfrm>
                <a:prstGeom prst="straightConnector1">
                  <a:avLst/>
                </a:prstGeom>
                <a:ln w="19050"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5">
                  <a:extLst>
                    <a:ext uri="{FF2B5EF4-FFF2-40B4-BE49-F238E27FC236}">
                      <a16:creationId xmlns:a16="http://schemas.microsoft.com/office/drawing/2014/main" id="{1C705745-67BF-4D87-A68F-FC64899D84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6369" y="4513377"/>
                  <a:ext cx="0" cy="248672"/>
                </a:xfrm>
                <a:prstGeom prst="straightConnector1">
                  <a:avLst/>
                </a:prstGeom>
                <a:ln w="19050"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4F0560E2-1F57-4858-8C76-F095E70CE2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6800" y="4830370"/>
                  <a:ext cx="1559221" cy="1169418"/>
                </a:xfrm>
                <a:prstGeom prst="rect">
                  <a:avLst/>
                </a:prstGeom>
              </p:spPr>
            </p:pic>
            <p:cxnSp>
              <p:nvCxnSpPr>
                <p:cNvPr id="19" name="直接箭头连接符 18">
                  <a:extLst>
                    <a:ext uri="{FF2B5EF4-FFF2-40B4-BE49-F238E27FC236}">
                      <a16:creationId xmlns:a16="http://schemas.microsoft.com/office/drawing/2014/main" id="{69A8D1AB-2077-46C0-BD97-04931E58E6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30395" y="3664736"/>
                  <a:ext cx="1405" cy="292354"/>
                </a:xfrm>
                <a:prstGeom prst="straightConnector1">
                  <a:avLst/>
                </a:prstGeom>
                <a:ln w="19050"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472BDA07-0C98-4D05-8E5E-2D5CBD6A28A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5678" y="5532281"/>
                    <a:ext cx="140666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0" dirty="0"/>
                      <a:t>reference image 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472BDA07-0C98-4D05-8E5E-2D5CBD6A28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5678" y="5532281"/>
                    <a:ext cx="1406667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99" t="-2326" r="-4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2FCEC78E-AE0A-49A2-AEB2-86E1A6380914}"/>
                      </a:ext>
                    </a:extLst>
                  </p:cNvPr>
                  <p:cNvSpPr txBox="1"/>
                  <p:nvPr/>
                </p:nvSpPr>
                <p:spPr>
                  <a:xfrm>
                    <a:off x="4876800" y="5846325"/>
                    <a:ext cx="1264192" cy="534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0" dirty="0"/>
                      <a:t>source images 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2FCEC78E-AE0A-49A2-AEB2-86E1A6380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6800" y="5846325"/>
                    <a:ext cx="1264192" cy="5349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442" t="-11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860C0EF-E052-44AD-A5A2-32D5982171D9}"/>
                  </a:ext>
                </a:extLst>
              </p:cNvPr>
              <p:cNvSpPr txBox="1"/>
              <p:nvPr/>
            </p:nvSpPr>
            <p:spPr>
              <a:xfrm>
                <a:off x="5092453" y="2782166"/>
                <a:ext cx="1192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depth map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1400" dirty="0"/>
                  <a:t> 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860C0EF-E052-44AD-A5A2-32D598217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453" y="2782166"/>
                <a:ext cx="1192634" cy="307777"/>
              </a:xfrm>
              <a:prstGeom prst="rect">
                <a:avLst/>
              </a:prstGeom>
              <a:blipFill>
                <a:blip r:embed="rId10"/>
                <a:stretch>
                  <a:fillRect l="-1531"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73416C24-518C-46E3-8FFA-6C266049C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83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FAB27-F77A-400B-8A32-19B1829B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Feature Pyramid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FB4481-AEC9-4DCA-B853-7CB9A95140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altLang="zh-CN" sz="2000" dirty="0"/>
                  <a:t>Build image pyramid:</a:t>
                </a:r>
              </a:p>
              <a:p>
                <a:pPr marL="400050" lvl="1" indent="0">
                  <a:buNone/>
                </a:pPr>
                <a:r>
                  <a:rPr lang="en-US" altLang="zh-CN" sz="1600" dirty="0"/>
                  <a:t>- Down sample the input images for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times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altLang="zh-CN" sz="2000" dirty="0"/>
                  <a:t>Extract feature representation:</a:t>
                </a:r>
              </a:p>
              <a:p>
                <a:pPr marL="457200" lvl="1" indent="0">
                  <a:buNone/>
                </a:pPr>
                <a:r>
                  <a:rPr lang="en-US" altLang="zh-CN" sz="1600" dirty="0"/>
                  <a:t>- Feature extraction network is a CNN</a:t>
                </a:r>
              </a:p>
              <a:p>
                <a:pPr marL="457200" lvl="1" indent="0">
                  <a:buNone/>
                </a:pPr>
                <a:r>
                  <a:rPr lang="en-US" altLang="zh-CN" sz="1600" dirty="0"/>
                  <a:t>- Use the same CNN to extract features for all levels, i.e. weights of the CNN are shared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FB4481-AEC9-4DCA-B853-7CB9A95140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FFA30A-496F-4075-94E3-D6EEC8BB21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8B883-9478-46C8-AFC0-6176577A0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C9E152-1695-4504-9310-2B89DDC80E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4744"/>
          <a:stretch/>
        </p:blipFill>
        <p:spPr>
          <a:xfrm>
            <a:off x="2829703" y="2619144"/>
            <a:ext cx="3462367" cy="34284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05A6DD-AA1C-4216-A7AF-957B9E7CA35F}"/>
              </a:ext>
            </a:extLst>
          </p:cNvPr>
          <p:cNvSpPr txBox="1"/>
          <p:nvPr/>
        </p:nvSpPr>
        <p:spPr>
          <a:xfrm>
            <a:off x="4695454" y="6047601"/>
            <a:ext cx="177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Source: [1] CVP-</a:t>
            </a:r>
            <a:r>
              <a:rPr lang="en-US" altLang="zh-CN" sz="1200" dirty="0" err="1"/>
              <a:t>MVSNet</a:t>
            </a:r>
            <a:r>
              <a:rPr lang="en-US" altLang="zh-CN" sz="1200" dirty="0"/>
              <a:t>  </a:t>
            </a:r>
            <a:endParaRPr lang="zh-CN" altLang="en-US" sz="12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B8ED064-156F-4FF9-98CD-C26D29B1B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19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7BC1E-849B-4B66-8340-CA9F68B3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Cost Volume Pyramid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5BCC4-C48A-4A6F-95B5-326320A0F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Cost volume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B8AECD-846F-4C73-8AC6-3B3A4AC2DD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C0BA9C-3817-401E-B4BB-6D34E84DD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36DD5CE-0D16-414B-B432-2990DA82A296}"/>
              </a:ext>
            </a:extLst>
          </p:cNvPr>
          <p:cNvGrpSpPr/>
          <p:nvPr/>
        </p:nvGrpSpPr>
        <p:grpSpPr>
          <a:xfrm>
            <a:off x="157014" y="1636959"/>
            <a:ext cx="5167967" cy="4154245"/>
            <a:chOff x="-107051" y="1443308"/>
            <a:chExt cx="5476322" cy="440211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65F4E06-4AFC-4E65-9F27-CFE1701BD419}"/>
                </a:ext>
              </a:extLst>
            </p:cNvPr>
            <p:cNvSpPr txBox="1"/>
            <p:nvPr/>
          </p:nvSpPr>
          <p:spPr>
            <a:xfrm>
              <a:off x="-107051" y="5287129"/>
              <a:ext cx="1490056" cy="326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7D81F1C-D8F1-4952-8253-0F2EC60CF045}"/>
                </a:ext>
              </a:extLst>
            </p:cNvPr>
            <p:cNvGrpSpPr/>
            <p:nvPr/>
          </p:nvGrpSpPr>
          <p:grpSpPr>
            <a:xfrm>
              <a:off x="492877" y="1443308"/>
              <a:ext cx="4876394" cy="4402117"/>
              <a:chOff x="492877" y="1443308"/>
              <a:chExt cx="4876394" cy="4402117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D663A187-6827-4305-87C1-788C9904D183}"/>
                  </a:ext>
                </a:extLst>
              </p:cNvPr>
              <p:cNvGrpSpPr/>
              <p:nvPr/>
            </p:nvGrpSpPr>
            <p:grpSpPr>
              <a:xfrm>
                <a:off x="492877" y="1443308"/>
                <a:ext cx="4113127" cy="4118136"/>
                <a:chOff x="239225" y="1477170"/>
                <a:chExt cx="4391180" cy="4396528"/>
              </a:xfrm>
            </p:grpSpPr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688BBAC1-00DF-4201-A49A-488B0D3BAC8C}"/>
                    </a:ext>
                  </a:extLst>
                </p:cNvPr>
                <p:cNvGrpSpPr/>
                <p:nvPr/>
              </p:nvGrpSpPr>
              <p:grpSpPr>
                <a:xfrm rot="17396197">
                  <a:off x="4327247" y="5170992"/>
                  <a:ext cx="281651" cy="324665"/>
                  <a:chOff x="4898069" y="5572963"/>
                  <a:chExt cx="281651" cy="32466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2" name="矩形: 圆角 61">
                    <a:extLst>
                      <a:ext uri="{FF2B5EF4-FFF2-40B4-BE49-F238E27FC236}">
                        <a16:creationId xmlns:a16="http://schemas.microsoft.com/office/drawing/2014/main" id="{4C5494A0-D738-4169-92ED-CCC1ADC7360D}"/>
                      </a:ext>
                    </a:extLst>
                  </p:cNvPr>
                  <p:cNvSpPr/>
                  <p:nvPr/>
                </p:nvSpPr>
                <p:spPr>
                  <a:xfrm rot="2203966">
                    <a:off x="4898069" y="5612451"/>
                    <a:ext cx="175494" cy="285177"/>
                  </a:xfrm>
                  <a:prstGeom prst="roundRect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3" name="等腰三角形 62">
                    <a:extLst>
                      <a:ext uri="{FF2B5EF4-FFF2-40B4-BE49-F238E27FC236}">
                        <a16:creationId xmlns:a16="http://schemas.microsoft.com/office/drawing/2014/main" id="{FBFA127F-A54C-4E17-B4C2-E47D64BFCCAA}"/>
                      </a:ext>
                    </a:extLst>
                  </p:cNvPr>
                  <p:cNvSpPr/>
                  <p:nvPr/>
                </p:nvSpPr>
                <p:spPr>
                  <a:xfrm rot="13003966">
                    <a:off x="5007565" y="5572963"/>
                    <a:ext cx="172155" cy="80018"/>
                  </a:xfrm>
                  <a:prstGeom prst="triangle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5EE701A6-3D06-450D-AB25-BF7F69948E6F}"/>
                    </a:ext>
                  </a:extLst>
                </p:cNvPr>
                <p:cNvGrpSpPr/>
                <p:nvPr/>
              </p:nvGrpSpPr>
              <p:grpSpPr>
                <a:xfrm>
                  <a:off x="239225" y="5281842"/>
                  <a:ext cx="281651" cy="324665"/>
                  <a:chOff x="4898069" y="5572963"/>
                  <a:chExt cx="281651" cy="32466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0" name="矩形: 圆角 59">
                    <a:extLst>
                      <a:ext uri="{FF2B5EF4-FFF2-40B4-BE49-F238E27FC236}">
                        <a16:creationId xmlns:a16="http://schemas.microsoft.com/office/drawing/2014/main" id="{7FFC1BD9-35E3-4AA3-B84B-2A7FB8A4B9A0}"/>
                      </a:ext>
                    </a:extLst>
                  </p:cNvPr>
                  <p:cNvSpPr/>
                  <p:nvPr/>
                </p:nvSpPr>
                <p:spPr>
                  <a:xfrm rot="2203966">
                    <a:off x="4898069" y="5612451"/>
                    <a:ext cx="175494" cy="285177"/>
                  </a:xfrm>
                  <a:prstGeom prst="roundRect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1" name="等腰三角形 60">
                    <a:extLst>
                      <a:ext uri="{FF2B5EF4-FFF2-40B4-BE49-F238E27FC236}">
                        <a16:creationId xmlns:a16="http://schemas.microsoft.com/office/drawing/2014/main" id="{76B91943-3512-4B42-991D-87D3479DB612}"/>
                      </a:ext>
                    </a:extLst>
                  </p:cNvPr>
                  <p:cNvSpPr/>
                  <p:nvPr/>
                </p:nvSpPr>
                <p:spPr>
                  <a:xfrm rot="13003966">
                    <a:off x="5007565" y="5572963"/>
                    <a:ext cx="172155" cy="80018"/>
                  </a:xfrm>
                  <a:prstGeom prst="triangle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75E10051-0554-40CD-A48B-BD0B42065985}"/>
                    </a:ext>
                  </a:extLst>
                </p:cNvPr>
                <p:cNvGrpSpPr/>
                <p:nvPr/>
              </p:nvGrpSpPr>
              <p:grpSpPr>
                <a:xfrm>
                  <a:off x="2357924" y="5512792"/>
                  <a:ext cx="177796" cy="360906"/>
                  <a:chOff x="2410293" y="5651950"/>
                  <a:chExt cx="177796" cy="36090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2ABBBE97-8A0F-44C2-BB02-3271436E9C76}"/>
                      </a:ext>
                    </a:extLst>
                  </p:cNvPr>
                  <p:cNvSpPr/>
                  <p:nvPr/>
                </p:nvSpPr>
                <p:spPr>
                  <a:xfrm rot="21495535">
                    <a:off x="2412596" y="5727679"/>
                    <a:ext cx="175493" cy="285177"/>
                  </a:xfrm>
                  <a:prstGeom prst="roundRect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9" name="等腰三角形 58">
                    <a:extLst>
                      <a:ext uri="{FF2B5EF4-FFF2-40B4-BE49-F238E27FC236}">
                        <a16:creationId xmlns:a16="http://schemas.microsoft.com/office/drawing/2014/main" id="{1D49DE91-2F82-4514-B62E-C441BD33538E}"/>
                      </a:ext>
                    </a:extLst>
                  </p:cNvPr>
                  <p:cNvSpPr/>
                  <p:nvPr/>
                </p:nvSpPr>
                <p:spPr>
                  <a:xfrm rot="10695535">
                    <a:off x="2410293" y="5651950"/>
                    <a:ext cx="172155" cy="80018"/>
                  </a:xfrm>
                  <a:prstGeom prst="triangle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5F3768A8-37E4-494C-8482-3A1DFB9461FE}"/>
                    </a:ext>
                  </a:extLst>
                </p:cNvPr>
                <p:cNvCxnSpPr>
                  <a:cxnSpLocks/>
                  <a:stCxn id="57" idx="0"/>
                </p:cNvCxnSpPr>
                <p:nvPr/>
              </p:nvCxnSpPr>
              <p:spPr>
                <a:xfrm flipV="1">
                  <a:off x="2440576" y="1477170"/>
                  <a:ext cx="2209" cy="2944948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7230A16-134E-4BC7-9CFC-3D97D146BB4D}"/>
                    </a:ext>
                  </a:extLst>
                </p:cNvPr>
                <p:cNvSpPr/>
                <p:nvPr/>
              </p:nvSpPr>
              <p:spPr>
                <a:xfrm>
                  <a:off x="1810575" y="4192324"/>
                  <a:ext cx="1260000" cy="900000"/>
                </a:xfrm>
                <a:prstGeom prst="rect">
                  <a:avLst/>
                </a:prstGeom>
                <a:solidFill>
                  <a:srgbClr val="BEBFF9">
                    <a:alpha val="94000"/>
                  </a:srgb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70F2A201-45E1-458D-AE43-FB61F4432539}"/>
                    </a:ext>
                  </a:extLst>
                </p:cNvPr>
                <p:cNvCxnSpPr>
                  <a:cxnSpLocks/>
                  <a:stCxn id="59" idx="3"/>
                  <a:endCxn id="57" idx="2"/>
                </p:cNvCxnSpPr>
                <p:nvPr/>
              </p:nvCxnSpPr>
              <p:spPr>
                <a:xfrm flipH="1" flipV="1">
                  <a:off x="2440574" y="4494117"/>
                  <a:ext cx="2211" cy="1018692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AEC9DF1E-190A-4A39-8499-01DC5547F4E3}"/>
                    </a:ext>
                  </a:extLst>
                </p:cNvPr>
                <p:cNvSpPr/>
                <p:nvPr/>
              </p:nvSpPr>
              <p:spPr>
                <a:xfrm>
                  <a:off x="2378145" y="3557721"/>
                  <a:ext cx="108000" cy="108000"/>
                </a:xfrm>
                <a:prstGeom prst="ellipse">
                  <a:avLst/>
                </a:prstGeom>
                <a:solidFill>
                  <a:srgbClr val="A3C3ED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6287B159-4AFC-4BA7-A9FD-DEE44E8CEE94}"/>
                    </a:ext>
                  </a:extLst>
                </p:cNvPr>
                <p:cNvSpPr/>
                <p:nvPr/>
              </p:nvSpPr>
              <p:spPr>
                <a:xfrm>
                  <a:off x="2386456" y="2979515"/>
                  <a:ext cx="108000" cy="108000"/>
                </a:xfrm>
                <a:prstGeom prst="ellipse">
                  <a:avLst/>
                </a:prstGeom>
                <a:solidFill>
                  <a:srgbClr val="8FDC78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F20F829D-7CE5-4DE4-A159-8AE7C58CC5E7}"/>
                    </a:ext>
                  </a:extLst>
                </p:cNvPr>
                <p:cNvSpPr/>
                <p:nvPr/>
              </p:nvSpPr>
              <p:spPr>
                <a:xfrm>
                  <a:off x="2386456" y="2401308"/>
                  <a:ext cx="108000" cy="108000"/>
                </a:xfrm>
                <a:prstGeom prst="ellipse">
                  <a:avLst/>
                </a:prstGeom>
                <a:solidFill>
                  <a:srgbClr val="F1AEA2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6945228-2029-4C15-8F69-DA5FAE883110}"/>
                    </a:ext>
                  </a:extLst>
                </p:cNvPr>
                <p:cNvSpPr/>
                <p:nvPr/>
              </p:nvSpPr>
              <p:spPr>
                <a:xfrm>
                  <a:off x="2386456" y="1823101"/>
                  <a:ext cx="108000" cy="108000"/>
                </a:xfrm>
                <a:prstGeom prst="ellipse">
                  <a:avLst/>
                </a:prstGeom>
                <a:solidFill>
                  <a:srgbClr val="F9BF07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A141D94B-01CC-46DF-ADCB-F6F72F260734}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1168534" y="3071699"/>
                  <a:ext cx="1233738" cy="1417495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9C24020-618E-4CC3-9418-3CBE1779B800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 flipH="1">
                  <a:off x="1246805" y="3649905"/>
                  <a:ext cx="1147156" cy="989173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DB207065-5388-4717-B7EE-BFE97595D707}"/>
                    </a:ext>
                  </a:extLst>
                </p:cNvPr>
                <p:cNvCxnSpPr>
                  <a:cxnSpLocks/>
                  <a:stCxn id="27" idx="3"/>
                </p:cNvCxnSpPr>
                <p:nvPr/>
              </p:nvCxnSpPr>
              <p:spPr>
                <a:xfrm flipH="1">
                  <a:off x="1118305" y="2493492"/>
                  <a:ext cx="1283967" cy="1862820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BC157BA1-1D46-41B5-BB80-DA47A8B9E487}"/>
                    </a:ext>
                  </a:extLst>
                </p:cNvPr>
                <p:cNvCxnSpPr>
                  <a:cxnSpLocks/>
                  <a:stCxn id="28" idx="3"/>
                </p:cNvCxnSpPr>
                <p:nvPr/>
              </p:nvCxnSpPr>
              <p:spPr>
                <a:xfrm flipH="1">
                  <a:off x="1080173" y="1915285"/>
                  <a:ext cx="1322099" cy="2299576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D2750FEF-60CE-4C7B-8F8E-BD2C90D24B10}"/>
                    </a:ext>
                  </a:extLst>
                </p:cNvPr>
                <p:cNvSpPr/>
                <p:nvPr/>
              </p:nvSpPr>
              <p:spPr>
                <a:xfrm>
                  <a:off x="399820" y="4048802"/>
                  <a:ext cx="1260000" cy="900000"/>
                </a:xfrm>
                <a:prstGeom prst="rect">
                  <a:avLst/>
                </a:prstGeom>
                <a:solidFill>
                  <a:srgbClr val="BEBFF9">
                    <a:alpha val="94000"/>
                  </a:srgbClr>
                </a:solidFill>
                <a:ln>
                  <a:solidFill>
                    <a:schemeClr val="bg2"/>
                  </a:solidFill>
                </a:ln>
                <a:scene3d>
                  <a:camera prst="isometricOffAxis2Left">
                    <a:rot lat="1080000" lon="24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B87A9521-D93A-474D-B88F-5044707C2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02143" y="4139250"/>
                  <a:ext cx="254775" cy="72383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6DE50E0-DEC2-4463-BFED-A1CF08479DD3}"/>
                    </a:ext>
                  </a:extLst>
                </p:cNvPr>
                <p:cNvSpPr/>
                <p:nvPr/>
              </p:nvSpPr>
              <p:spPr>
                <a:xfrm>
                  <a:off x="1010593" y="4240850"/>
                  <a:ext cx="72000" cy="72000"/>
                </a:xfrm>
                <a:prstGeom prst="rect">
                  <a:avLst/>
                </a:prstGeom>
                <a:solidFill>
                  <a:srgbClr val="F9BF07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15F250B0-9A4D-4594-BD04-80A08F609316}"/>
                    </a:ext>
                  </a:extLst>
                </p:cNvPr>
                <p:cNvSpPr/>
                <p:nvPr/>
              </p:nvSpPr>
              <p:spPr>
                <a:xfrm>
                  <a:off x="1096534" y="4489194"/>
                  <a:ext cx="72000" cy="72000"/>
                </a:xfrm>
                <a:prstGeom prst="rect">
                  <a:avLst/>
                </a:prstGeom>
                <a:solidFill>
                  <a:srgbClr val="8FDC78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E21D3E4-78AF-49EA-82AA-459B3EC512ED}"/>
                    </a:ext>
                  </a:extLst>
                </p:cNvPr>
                <p:cNvSpPr/>
                <p:nvPr/>
              </p:nvSpPr>
              <p:spPr>
                <a:xfrm>
                  <a:off x="1046305" y="4360990"/>
                  <a:ext cx="72000" cy="72000"/>
                </a:xfrm>
                <a:prstGeom prst="rect">
                  <a:avLst/>
                </a:prstGeom>
                <a:solidFill>
                  <a:srgbClr val="F1AEA2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E571BD2-7EF2-482F-8B21-2333942BAEF3}"/>
                    </a:ext>
                  </a:extLst>
                </p:cNvPr>
                <p:cNvSpPr/>
                <p:nvPr/>
              </p:nvSpPr>
              <p:spPr>
                <a:xfrm>
                  <a:off x="1153527" y="4639078"/>
                  <a:ext cx="72000" cy="72000"/>
                </a:xfrm>
                <a:prstGeom prst="rect">
                  <a:avLst/>
                </a:prstGeom>
                <a:solidFill>
                  <a:srgbClr val="A3C3ED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41E34C46-2E14-4A67-BB52-62E494886DA2}"/>
                    </a:ext>
                  </a:extLst>
                </p:cNvPr>
                <p:cNvCxnSpPr>
                  <a:cxnSpLocks/>
                  <a:stCxn id="25" idx="5"/>
                </p:cNvCxnSpPr>
                <p:nvPr/>
              </p:nvCxnSpPr>
              <p:spPr>
                <a:xfrm>
                  <a:off x="2470329" y="3649905"/>
                  <a:ext cx="1150210" cy="956013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EDFD996B-D857-4DE3-A4E5-405B74ACBBF9}"/>
                    </a:ext>
                  </a:extLst>
                </p:cNvPr>
                <p:cNvCxnSpPr>
                  <a:cxnSpLocks/>
                  <a:stCxn id="26" idx="5"/>
                </p:cNvCxnSpPr>
                <p:nvPr/>
              </p:nvCxnSpPr>
              <p:spPr>
                <a:xfrm>
                  <a:off x="2478640" y="3071699"/>
                  <a:ext cx="1209956" cy="1389270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C9F5DCCD-8C84-40EE-9006-0A89C88362FA}"/>
                    </a:ext>
                  </a:extLst>
                </p:cNvPr>
                <p:cNvCxnSpPr>
                  <a:cxnSpLocks/>
                  <a:stCxn id="27" idx="5"/>
                </p:cNvCxnSpPr>
                <p:nvPr/>
              </p:nvCxnSpPr>
              <p:spPr>
                <a:xfrm>
                  <a:off x="2478640" y="2493492"/>
                  <a:ext cx="1280617" cy="1855201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7DA8A651-9578-42B0-9379-149DE3FD85F8}"/>
                    </a:ext>
                  </a:extLst>
                </p:cNvPr>
                <p:cNvCxnSpPr>
                  <a:cxnSpLocks/>
                  <a:stCxn id="28" idx="5"/>
                </p:cNvCxnSpPr>
                <p:nvPr/>
              </p:nvCxnSpPr>
              <p:spPr>
                <a:xfrm>
                  <a:off x="2478640" y="1915285"/>
                  <a:ext cx="1329944" cy="2325565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1FABE27-AA40-462E-A03E-510EF5B52416}"/>
                    </a:ext>
                  </a:extLst>
                </p:cNvPr>
                <p:cNvSpPr/>
                <p:nvPr/>
              </p:nvSpPr>
              <p:spPr>
                <a:xfrm>
                  <a:off x="3224719" y="4039194"/>
                  <a:ext cx="1260000" cy="900000"/>
                </a:xfrm>
                <a:prstGeom prst="rect">
                  <a:avLst/>
                </a:prstGeom>
                <a:solidFill>
                  <a:srgbClr val="BEBFF9">
                    <a:alpha val="94000"/>
                  </a:srgbClr>
                </a:solidFill>
                <a:ln>
                  <a:solidFill>
                    <a:schemeClr val="bg2"/>
                  </a:solidFill>
                </a:ln>
                <a:scene3d>
                  <a:camera prst="isometricOffAxis1Right">
                    <a:rot lat="1080000" lon="192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4E9D51B9-95FC-4F5B-BFCA-3B8B42E83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61105" y="4139250"/>
                  <a:ext cx="353670" cy="71366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3BAE4E9-EC7D-486F-9AAE-E9BF760B04C9}"/>
                    </a:ext>
                  </a:extLst>
                </p:cNvPr>
                <p:cNvSpPr/>
                <p:nvPr/>
              </p:nvSpPr>
              <p:spPr>
                <a:xfrm>
                  <a:off x="3805160" y="4258901"/>
                  <a:ext cx="72000" cy="72000"/>
                </a:xfrm>
                <a:prstGeom prst="rect">
                  <a:avLst/>
                </a:prstGeom>
                <a:solidFill>
                  <a:srgbClr val="F9BF07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522E5582-28D1-4967-BB97-8C80B05ABC5F}"/>
                    </a:ext>
                  </a:extLst>
                </p:cNvPr>
                <p:cNvSpPr/>
                <p:nvPr/>
              </p:nvSpPr>
              <p:spPr>
                <a:xfrm>
                  <a:off x="3694767" y="4474113"/>
                  <a:ext cx="72000" cy="72000"/>
                </a:xfrm>
                <a:prstGeom prst="rect">
                  <a:avLst/>
                </a:prstGeom>
                <a:solidFill>
                  <a:srgbClr val="8FDC78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F8C81991-617D-4701-B055-FDCCDF121063}"/>
                    </a:ext>
                  </a:extLst>
                </p:cNvPr>
                <p:cNvSpPr/>
                <p:nvPr/>
              </p:nvSpPr>
              <p:spPr>
                <a:xfrm>
                  <a:off x="3759257" y="4356312"/>
                  <a:ext cx="72000" cy="72000"/>
                </a:xfrm>
                <a:prstGeom prst="rect">
                  <a:avLst/>
                </a:prstGeom>
                <a:solidFill>
                  <a:srgbClr val="F1AEA2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B7982A9D-8E01-4596-B6AD-5D205FD038F2}"/>
                    </a:ext>
                  </a:extLst>
                </p:cNvPr>
                <p:cNvSpPr/>
                <p:nvPr/>
              </p:nvSpPr>
              <p:spPr>
                <a:xfrm>
                  <a:off x="3625984" y="4605918"/>
                  <a:ext cx="72000" cy="72000"/>
                </a:xfrm>
                <a:prstGeom prst="rect">
                  <a:avLst/>
                </a:prstGeom>
                <a:solidFill>
                  <a:srgbClr val="A3C3ED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D6D66E76-DD8A-481E-933D-275362D3C449}"/>
                    </a:ext>
                  </a:extLst>
                </p:cNvPr>
                <p:cNvCxnSpPr>
                  <a:cxnSpLocks/>
                  <a:endCxn id="63" idx="3"/>
                </p:cNvCxnSpPr>
                <p:nvPr/>
              </p:nvCxnSpPr>
              <p:spPr>
                <a:xfrm>
                  <a:off x="3702017" y="4675078"/>
                  <a:ext cx="647746" cy="531642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36718DF5-223B-4E0F-9092-13C30586574C}"/>
                    </a:ext>
                  </a:extLst>
                </p:cNvPr>
                <p:cNvCxnSpPr>
                  <a:cxnSpLocks/>
                  <a:endCxn id="63" idx="3"/>
                </p:cNvCxnSpPr>
                <p:nvPr/>
              </p:nvCxnSpPr>
              <p:spPr>
                <a:xfrm>
                  <a:off x="3770800" y="4546113"/>
                  <a:ext cx="578963" cy="660607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BD13D0E1-E4B3-4CC9-B4F3-BE76D9F22168}"/>
                    </a:ext>
                  </a:extLst>
                </p:cNvPr>
                <p:cNvCxnSpPr>
                  <a:cxnSpLocks/>
                  <a:endCxn id="63" idx="3"/>
                </p:cNvCxnSpPr>
                <p:nvPr/>
              </p:nvCxnSpPr>
              <p:spPr>
                <a:xfrm>
                  <a:off x="3808584" y="4432990"/>
                  <a:ext cx="541179" cy="773730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4786C6C5-49D2-4561-8F39-18A68340E1FC}"/>
                    </a:ext>
                  </a:extLst>
                </p:cNvPr>
                <p:cNvCxnSpPr>
                  <a:cxnSpLocks/>
                  <a:endCxn id="63" idx="3"/>
                </p:cNvCxnSpPr>
                <p:nvPr/>
              </p:nvCxnSpPr>
              <p:spPr>
                <a:xfrm>
                  <a:off x="3855300" y="4329441"/>
                  <a:ext cx="494463" cy="877279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07B9B225-9345-459A-A332-968003AD945C}"/>
                    </a:ext>
                  </a:extLst>
                </p:cNvPr>
                <p:cNvCxnSpPr>
                  <a:cxnSpLocks/>
                  <a:stCxn id="61" idx="3"/>
                </p:cNvCxnSpPr>
                <p:nvPr/>
              </p:nvCxnSpPr>
              <p:spPr>
                <a:xfrm flipV="1">
                  <a:off x="458727" y="4320227"/>
                  <a:ext cx="558261" cy="969559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459F4683-A4F9-4B5F-A34E-DB8BECF58E7C}"/>
                    </a:ext>
                  </a:extLst>
                </p:cNvPr>
                <p:cNvCxnSpPr>
                  <a:cxnSpLocks/>
                  <a:stCxn id="61" idx="3"/>
                </p:cNvCxnSpPr>
                <p:nvPr/>
              </p:nvCxnSpPr>
              <p:spPr>
                <a:xfrm flipV="1">
                  <a:off x="458727" y="4437668"/>
                  <a:ext cx="586169" cy="852118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C38FF425-A14E-47E4-A371-EA351F50813D}"/>
                    </a:ext>
                  </a:extLst>
                </p:cNvPr>
                <p:cNvCxnSpPr>
                  <a:cxnSpLocks/>
                  <a:stCxn id="61" idx="3"/>
                </p:cNvCxnSpPr>
                <p:nvPr/>
              </p:nvCxnSpPr>
              <p:spPr>
                <a:xfrm flipV="1">
                  <a:off x="458727" y="4565553"/>
                  <a:ext cx="633532" cy="724233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537A2AA5-FE1D-4E6B-A77D-DB78CF4F073B}"/>
                    </a:ext>
                  </a:extLst>
                </p:cNvPr>
                <p:cNvCxnSpPr>
                  <a:cxnSpLocks/>
                  <a:stCxn id="61" idx="3"/>
                </p:cNvCxnSpPr>
                <p:nvPr/>
              </p:nvCxnSpPr>
              <p:spPr>
                <a:xfrm flipV="1">
                  <a:off x="458727" y="4717197"/>
                  <a:ext cx="659578" cy="572589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56ECFD81-760B-4A77-B4C7-8A5BA0B70605}"/>
                    </a:ext>
                  </a:extLst>
                </p:cNvPr>
                <p:cNvSpPr/>
                <p:nvPr/>
              </p:nvSpPr>
              <p:spPr>
                <a:xfrm>
                  <a:off x="2404575" y="4422117"/>
                  <a:ext cx="72000" cy="72000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A213232-5272-48C5-981B-D52177BEDCF4}"/>
                  </a:ext>
                </a:extLst>
              </p:cNvPr>
              <p:cNvSpPr txBox="1"/>
              <p:nvPr/>
            </p:nvSpPr>
            <p:spPr>
              <a:xfrm>
                <a:off x="1891907" y="5519284"/>
                <a:ext cx="1512139" cy="326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Ref. 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AA6D708-0FFF-4EB3-8406-055B2DE6B6AF}"/>
                  </a:ext>
                </a:extLst>
              </p:cNvPr>
              <p:cNvSpPr txBox="1"/>
              <p:nvPr/>
            </p:nvSpPr>
            <p:spPr>
              <a:xfrm>
                <a:off x="3921680" y="5235754"/>
                <a:ext cx="1447591" cy="326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42ADE34-3657-4159-9424-73B726CD4C4C}"/>
                  </a:ext>
                </a:extLst>
              </p:cNvPr>
              <p:cNvCxnSpPr/>
              <p:nvPr/>
            </p:nvCxnSpPr>
            <p:spPr>
              <a:xfrm>
                <a:off x="2444610" y="1614749"/>
                <a:ext cx="216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1BFED15-4B01-4B40-B59B-9E72DF8A2FEF}"/>
                  </a:ext>
                </a:extLst>
              </p:cNvPr>
              <p:cNvCxnSpPr/>
              <p:nvPr/>
            </p:nvCxnSpPr>
            <p:spPr>
              <a:xfrm>
                <a:off x="2444610" y="3826496"/>
                <a:ext cx="216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3BC08FA7-F7BA-41A2-B201-A0E2134D1201}"/>
                      </a:ext>
                    </a:extLst>
                  </p:cNvPr>
                  <p:cNvSpPr txBox="1"/>
                  <p:nvPr/>
                </p:nvSpPr>
                <p:spPr>
                  <a:xfrm>
                    <a:off x="2572344" y="3653420"/>
                    <a:ext cx="59189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400" b="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1A6A9531-B6D5-43C0-AF3E-6D2DE013E1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2344" y="3653420"/>
                    <a:ext cx="591893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12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8C407272-B664-463C-8A56-8CDEEACFA73C}"/>
                      </a:ext>
                    </a:extLst>
                  </p:cNvPr>
                  <p:cNvSpPr txBox="1"/>
                  <p:nvPr/>
                </p:nvSpPr>
                <p:spPr>
                  <a:xfrm>
                    <a:off x="2613251" y="1443308"/>
                    <a:ext cx="6204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400" b="0" dirty="0"/>
                  </a:p>
                </p:txBody>
              </p:sp>
            </mc:Choice>
            <mc:Fallback xmlns="">
              <p:sp>
                <p:nvSpPr>
                  <p:cNvPr id="383" name="文本框 382">
                    <a:extLst>
                      <a:ext uri="{FF2B5EF4-FFF2-40B4-BE49-F238E27FC236}">
                        <a16:creationId xmlns:a16="http://schemas.microsoft.com/office/drawing/2014/main" id="{8FA523F8-7DBC-4394-8ABA-5350168D5A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3251" y="1443308"/>
                    <a:ext cx="62042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5F90D5B2-F6C9-4468-AC10-19C93FB1E466}"/>
                      </a:ext>
                    </a:extLst>
                  </p:cNvPr>
                  <p:cNvSpPr txBox="1"/>
                  <p:nvPr/>
                </p:nvSpPr>
                <p:spPr>
                  <a:xfrm>
                    <a:off x="1410263" y="4246748"/>
                    <a:ext cx="914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010A884C-589D-4498-BDEE-8E5C7173E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0263" y="4246748"/>
                    <a:ext cx="914400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01F2428D-336C-4928-9125-F28FFA960A55}"/>
                      </a:ext>
                    </a:extLst>
                  </p:cNvPr>
                  <p:cNvSpPr txBox="1"/>
                  <p:nvPr/>
                </p:nvSpPr>
                <p:spPr>
                  <a:xfrm>
                    <a:off x="1883354" y="4804479"/>
                    <a:ext cx="914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7" name="文本框 386">
                    <a:extLst>
                      <a:ext uri="{FF2B5EF4-FFF2-40B4-BE49-F238E27FC236}">
                        <a16:creationId xmlns:a16="http://schemas.microsoft.com/office/drawing/2014/main" id="{285A2E12-5005-4DD5-98EE-DD0827DC21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3354" y="4804479"/>
                    <a:ext cx="914400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8914FC2-9F56-4556-A365-E87D4FB93969}"/>
              </a:ext>
            </a:extLst>
          </p:cNvPr>
          <p:cNvGrpSpPr/>
          <p:nvPr/>
        </p:nvGrpSpPr>
        <p:grpSpPr>
          <a:xfrm>
            <a:off x="5074005" y="2568462"/>
            <a:ext cx="3848350" cy="3044683"/>
            <a:chOff x="5074005" y="2568462"/>
            <a:chExt cx="3848350" cy="3044683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4277692C-6C1A-4914-BCF7-1C0C5000C396}"/>
                </a:ext>
              </a:extLst>
            </p:cNvPr>
            <p:cNvGrpSpPr/>
            <p:nvPr/>
          </p:nvGrpSpPr>
          <p:grpSpPr>
            <a:xfrm>
              <a:off x="6360506" y="2568462"/>
              <a:ext cx="2224607" cy="1527962"/>
              <a:chOff x="5269913" y="3754204"/>
              <a:chExt cx="2224607" cy="1527962"/>
            </a:xfrm>
            <a:solidFill>
              <a:srgbClr val="F9BF07">
                <a:alpha val="50000"/>
              </a:srgbClr>
            </a:solidFill>
          </p:grpSpPr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70A4C093-5F96-406C-976B-023A69A2867B}"/>
                  </a:ext>
                </a:extLst>
              </p:cNvPr>
              <p:cNvGrpSpPr/>
              <p:nvPr/>
            </p:nvGrpSpPr>
            <p:grpSpPr>
              <a:xfrm>
                <a:off x="5270065" y="4812548"/>
                <a:ext cx="1170731" cy="469618"/>
                <a:chOff x="2164810" y="1874757"/>
                <a:chExt cx="1794920" cy="720000"/>
              </a:xfrm>
              <a:grpFill/>
            </p:grpSpPr>
            <p:grpSp>
              <p:nvGrpSpPr>
                <p:cNvPr id="213" name="组合 212">
                  <a:extLst>
                    <a:ext uri="{FF2B5EF4-FFF2-40B4-BE49-F238E27FC236}">
                      <a16:creationId xmlns:a16="http://schemas.microsoft.com/office/drawing/2014/main" id="{41AF1413-939D-4B63-B05B-19BB7C663F6D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720000"/>
                  <a:chOff x="2532060" y="2109482"/>
                  <a:chExt cx="1257460" cy="720000"/>
                </a:xfrm>
                <a:grpFill/>
              </p:grpSpPr>
              <p:sp>
                <p:nvSpPr>
                  <p:cNvPr id="215" name="立方体 214">
                    <a:extLst>
                      <a:ext uri="{FF2B5EF4-FFF2-40B4-BE49-F238E27FC236}">
                        <a16:creationId xmlns:a16="http://schemas.microsoft.com/office/drawing/2014/main" id="{903F1DB9-C3E3-40D2-BAE4-C698A011711E}"/>
                      </a:ext>
                    </a:extLst>
                  </p:cNvPr>
                  <p:cNvSpPr/>
                  <p:nvPr/>
                </p:nvSpPr>
                <p:spPr>
                  <a:xfrm>
                    <a:off x="2532060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" name="立方体 215">
                    <a:extLst>
                      <a:ext uri="{FF2B5EF4-FFF2-40B4-BE49-F238E27FC236}">
                        <a16:creationId xmlns:a16="http://schemas.microsoft.com/office/drawing/2014/main" id="{FB4ED6DC-79A7-46C4-A35C-D6ACCDA387F3}"/>
                      </a:ext>
                    </a:extLst>
                  </p:cNvPr>
                  <p:cNvSpPr/>
                  <p:nvPr/>
                </p:nvSpPr>
                <p:spPr>
                  <a:xfrm>
                    <a:off x="3069519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214" name="立方体 213">
                  <a:extLst>
                    <a:ext uri="{FF2B5EF4-FFF2-40B4-BE49-F238E27FC236}">
                      <a16:creationId xmlns:a16="http://schemas.microsoft.com/office/drawing/2014/main" id="{B2046F7F-3817-44B6-BF4E-58B2D10CD1C7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id="{643A93D0-087E-46E3-A482-A84359BBCDBF}"/>
                  </a:ext>
                </a:extLst>
              </p:cNvPr>
              <p:cNvGrpSpPr/>
              <p:nvPr/>
            </p:nvGrpSpPr>
            <p:grpSpPr>
              <a:xfrm>
                <a:off x="5269913" y="3754204"/>
                <a:ext cx="1170731" cy="1177024"/>
                <a:chOff x="2164810" y="1874757"/>
                <a:chExt cx="1794920" cy="1804568"/>
              </a:xfrm>
              <a:grpFill/>
            </p:grpSpPr>
            <p:grpSp>
              <p:nvGrpSpPr>
                <p:cNvPr id="201" name="组合 200">
                  <a:extLst>
                    <a:ext uri="{FF2B5EF4-FFF2-40B4-BE49-F238E27FC236}">
                      <a16:creationId xmlns:a16="http://schemas.microsoft.com/office/drawing/2014/main" id="{B75781CC-FFB1-4D36-AEF5-7083AEE4C2E6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1804568"/>
                  <a:chOff x="2532060" y="2109482"/>
                  <a:chExt cx="1257460" cy="1804568"/>
                </a:xfrm>
                <a:grpFill/>
              </p:grpSpPr>
              <p:grpSp>
                <p:nvGrpSpPr>
                  <p:cNvPr id="205" name="组合 204">
                    <a:extLst>
                      <a:ext uri="{FF2B5EF4-FFF2-40B4-BE49-F238E27FC236}">
                        <a16:creationId xmlns:a16="http://schemas.microsoft.com/office/drawing/2014/main" id="{9071F103-AECA-42B4-8F36-2E5D52E9CAA6}"/>
                      </a:ext>
                    </a:extLst>
                  </p:cNvPr>
                  <p:cNvGrpSpPr/>
                  <p:nvPr/>
                </p:nvGrpSpPr>
                <p:grpSpPr>
                  <a:xfrm>
                    <a:off x="253206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210" name="立方体 209">
                      <a:extLst>
                        <a:ext uri="{FF2B5EF4-FFF2-40B4-BE49-F238E27FC236}">
                          <a16:creationId xmlns:a16="http://schemas.microsoft.com/office/drawing/2014/main" id="{6D52D8E2-8B1C-4951-83B7-2335EACC3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立方体 210">
                      <a:extLst>
                        <a:ext uri="{FF2B5EF4-FFF2-40B4-BE49-F238E27FC236}">
                          <a16:creationId xmlns:a16="http://schemas.microsoft.com/office/drawing/2014/main" id="{4991FC62-400D-4479-9F8A-06B4F5A2AB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立方体 211">
                      <a:extLst>
                        <a:ext uri="{FF2B5EF4-FFF2-40B4-BE49-F238E27FC236}">
                          <a16:creationId xmlns:a16="http://schemas.microsoft.com/office/drawing/2014/main" id="{1AC02F21-5FB5-4523-B68D-14A9548F36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6" name="组合 205">
                    <a:extLst>
                      <a:ext uri="{FF2B5EF4-FFF2-40B4-BE49-F238E27FC236}">
                        <a16:creationId xmlns:a16="http://schemas.microsoft.com/office/drawing/2014/main" id="{F94D9B6A-457B-4706-AAE8-25764C0AEB1C}"/>
                      </a:ext>
                    </a:extLst>
                  </p:cNvPr>
                  <p:cNvGrpSpPr/>
                  <p:nvPr/>
                </p:nvGrpSpPr>
                <p:grpSpPr>
                  <a:xfrm>
                    <a:off x="306952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207" name="立方体 206">
                      <a:extLst>
                        <a:ext uri="{FF2B5EF4-FFF2-40B4-BE49-F238E27FC236}">
                          <a16:creationId xmlns:a16="http://schemas.microsoft.com/office/drawing/2014/main" id="{4BDA06EC-2783-4966-A9A6-DA42DA0DFB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立方体 207">
                      <a:extLst>
                        <a:ext uri="{FF2B5EF4-FFF2-40B4-BE49-F238E27FC236}">
                          <a16:creationId xmlns:a16="http://schemas.microsoft.com/office/drawing/2014/main" id="{34A59657-D7EB-4699-9D47-D2F9A7A4B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立方体 208">
                      <a:extLst>
                        <a:ext uri="{FF2B5EF4-FFF2-40B4-BE49-F238E27FC236}">
                          <a16:creationId xmlns:a16="http://schemas.microsoft.com/office/drawing/2014/main" id="{E0BFBD12-02C6-45B7-AFAE-AC206682AA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202" name="立方体 201">
                  <a:extLst>
                    <a:ext uri="{FF2B5EF4-FFF2-40B4-BE49-F238E27FC236}">
                      <a16:creationId xmlns:a16="http://schemas.microsoft.com/office/drawing/2014/main" id="{8207DC5C-144B-44E7-B0DC-CE2554351450}"/>
                    </a:ext>
                  </a:extLst>
                </p:cNvPr>
                <p:cNvSpPr/>
                <p:nvPr/>
              </p:nvSpPr>
              <p:spPr>
                <a:xfrm>
                  <a:off x="3239730" y="2959325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立方体 202">
                  <a:extLst>
                    <a:ext uri="{FF2B5EF4-FFF2-40B4-BE49-F238E27FC236}">
                      <a16:creationId xmlns:a16="http://schemas.microsoft.com/office/drawing/2014/main" id="{829E9500-B180-489F-944D-CEAD91356D2D}"/>
                    </a:ext>
                  </a:extLst>
                </p:cNvPr>
                <p:cNvSpPr/>
                <p:nvPr/>
              </p:nvSpPr>
              <p:spPr>
                <a:xfrm>
                  <a:off x="3239730" y="2417041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4" name="立方体 203">
                  <a:extLst>
                    <a:ext uri="{FF2B5EF4-FFF2-40B4-BE49-F238E27FC236}">
                      <a16:creationId xmlns:a16="http://schemas.microsoft.com/office/drawing/2014/main" id="{58F4986E-F638-4CA9-BB01-6ACED2871E15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solidFill>
                  <a:srgbClr val="F9BF07"/>
                </a:solidFill>
                <a:ln w="762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1AEEC4D3-6C3F-4E52-A146-FB8B2D5D5C37}"/>
                  </a:ext>
                </a:extLst>
              </p:cNvPr>
              <p:cNvGrpSpPr/>
              <p:nvPr/>
            </p:nvGrpSpPr>
            <p:grpSpPr>
              <a:xfrm>
                <a:off x="6323332" y="4812257"/>
                <a:ext cx="1170734" cy="469621"/>
                <a:chOff x="2179412" y="1863802"/>
                <a:chExt cx="1794926" cy="720004"/>
              </a:xfrm>
              <a:grpFill/>
            </p:grpSpPr>
            <p:grpSp>
              <p:nvGrpSpPr>
                <p:cNvPr id="197" name="组合 196">
                  <a:extLst>
                    <a:ext uri="{FF2B5EF4-FFF2-40B4-BE49-F238E27FC236}">
                      <a16:creationId xmlns:a16="http://schemas.microsoft.com/office/drawing/2014/main" id="{4F33DB37-DFB0-4956-9EC2-BDB05EDBF721}"/>
                    </a:ext>
                  </a:extLst>
                </p:cNvPr>
                <p:cNvGrpSpPr/>
                <p:nvPr/>
              </p:nvGrpSpPr>
              <p:grpSpPr>
                <a:xfrm>
                  <a:off x="2179412" y="1863804"/>
                  <a:ext cx="1257461" cy="720002"/>
                  <a:chOff x="2546662" y="2098529"/>
                  <a:chExt cx="1257461" cy="720002"/>
                </a:xfrm>
                <a:grpFill/>
              </p:grpSpPr>
              <p:sp>
                <p:nvSpPr>
                  <p:cNvPr id="199" name="立方体 198">
                    <a:extLst>
                      <a:ext uri="{FF2B5EF4-FFF2-40B4-BE49-F238E27FC236}">
                        <a16:creationId xmlns:a16="http://schemas.microsoft.com/office/drawing/2014/main" id="{D1EC1867-C91B-476E-81A9-6CBA154B8033}"/>
                      </a:ext>
                    </a:extLst>
                  </p:cNvPr>
                  <p:cNvSpPr/>
                  <p:nvPr/>
                </p:nvSpPr>
                <p:spPr>
                  <a:xfrm>
                    <a:off x="2546662" y="2098529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" name="立方体 199">
                    <a:extLst>
                      <a:ext uri="{FF2B5EF4-FFF2-40B4-BE49-F238E27FC236}">
                        <a16:creationId xmlns:a16="http://schemas.microsoft.com/office/drawing/2014/main" id="{C28BE9EA-28E0-4934-844A-88341E12CC55}"/>
                      </a:ext>
                    </a:extLst>
                  </p:cNvPr>
                  <p:cNvSpPr/>
                  <p:nvPr/>
                </p:nvSpPr>
                <p:spPr>
                  <a:xfrm>
                    <a:off x="3084126" y="2098531"/>
                    <a:ext cx="719997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98" name="立方体 197">
                  <a:extLst>
                    <a:ext uri="{FF2B5EF4-FFF2-40B4-BE49-F238E27FC236}">
                      <a16:creationId xmlns:a16="http://schemas.microsoft.com/office/drawing/2014/main" id="{9259C75E-153B-4FE8-B503-0B54168394F0}"/>
                    </a:ext>
                  </a:extLst>
                </p:cNvPr>
                <p:cNvSpPr/>
                <p:nvPr/>
              </p:nvSpPr>
              <p:spPr>
                <a:xfrm>
                  <a:off x="3254337" y="1863802"/>
                  <a:ext cx="720001" cy="720001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6B820C34-5884-4F19-A52C-74EFE88634E1}"/>
                  </a:ext>
                </a:extLst>
              </p:cNvPr>
              <p:cNvGrpSpPr/>
              <p:nvPr/>
            </p:nvGrpSpPr>
            <p:grpSpPr>
              <a:xfrm>
                <a:off x="6323760" y="3754327"/>
                <a:ext cx="1170760" cy="1177025"/>
                <a:chOff x="2179399" y="1871105"/>
                <a:chExt cx="1794975" cy="1804569"/>
              </a:xfrm>
              <a:grpFill/>
            </p:grpSpPr>
            <p:grpSp>
              <p:nvGrpSpPr>
                <p:cNvPr id="185" name="组合 184">
                  <a:extLst>
                    <a:ext uri="{FF2B5EF4-FFF2-40B4-BE49-F238E27FC236}">
                      <a16:creationId xmlns:a16="http://schemas.microsoft.com/office/drawing/2014/main" id="{49DF8953-C99A-4ECC-B675-0EB5A6AA9D20}"/>
                    </a:ext>
                  </a:extLst>
                </p:cNvPr>
                <p:cNvGrpSpPr/>
                <p:nvPr/>
              </p:nvGrpSpPr>
              <p:grpSpPr>
                <a:xfrm>
                  <a:off x="2179399" y="1871105"/>
                  <a:ext cx="1257494" cy="1804569"/>
                  <a:chOff x="2546649" y="2105830"/>
                  <a:chExt cx="1257494" cy="1804569"/>
                </a:xfrm>
                <a:grpFill/>
              </p:grpSpPr>
              <p:grpSp>
                <p:nvGrpSpPr>
                  <p:cNvPr id="189" name="组合 188">
                    <a:extLst>
                      <a:ext uri="{FF2B5EF4-FFF2-40B4-BE49-F238E27FC236}">
                        <a16:creationId xmlns:a16="http://schemas.microsoft.com/office/drawing/2014/main" id="{23F6B663-C989-443B-877C-E84094E66617}"/>
                      </a:ext>
                    </a:extLst>
                  </p:cNvPr>
                  <p:cNvGrpSpPr/>
                  <p:nvPr/>
                </p:nvGrpSpPr>
                <p:grpSpPr>
                  <a:xfrm>
                    <a:off x="2546649" y="2105832"/>
                    <a:ext cx="720018" cy="1804567"/>
                    <a:chOff x="2546649" y="2105832"/>
                    <a:chExt cx="720018" cy="1804567"/>
                  </a:xfrm>
                  <a:grpFill/>
                </p:grpSpPr>
                <p:sp>
                  <p:nvSpPr>
                    <p:cNvPr id="194" name="立方体 193">
                      <a:extLst>
                        <a:ext uri="{FF2B5EF4-FFF2-40B4-BE49-F238E27FC236}">
                          <a16:creationId xmlns:a16="http://schemas.microsoft.com/office/drawing/2014/main" id="{B8590606-36E3-4174-8CF5-B4F884D7D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51" y="319039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立方体 194">
                      <a:extLst>
                        <a:ext uri="{FF2B5EF4-FFF2-40B4-BE49-F238E27FC236}">
                          <a16:creationId xmlns:a16="http://schemas.microsoft.com/office/drawing/2014/main" id="{2067D6D7-F464-466F-9823-C86D6E270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49" y="2648116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立方体 195">
                      <a:extLst>
                        <a:ext uri="{FF2B5EF4-FFF2-40B4-BE49-F238E27FC236}">
                          <a16:creationId xmlns:a16="http://schemas.microsoft.com/office/drawing/2014/main" id="{8D87DA65-779B-475F-8C79-E08B696E9C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69" y="2105832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90" name="组合 189">
                    <a:extLst>
                      <a:ext uri="{FF2B5EF4-FFF2-40B4-BE49-F238E27FC236}">
                        <a16:creationId xmlns:a16="http://schemas.microsoft.com/office/drawing/2014/main" id="{11C018F3-C208-48F1-8E86-CDCB8CCB68BB}"/>
                      </a:ext>
                    </a:extLst>
                  </p:cNvPr>
                  <p:cNvGrpSpPr/>
                  <p:nvPr/>
                </p:nvGrpSpPr>
                <p:grpSpPr>
                  <a:xfrm>
                    <a:off x="3084139" y="2105830"/>
                    <a:ext cx="720004" cy="1804569"/>
                    <a:chOff x="2546679" y="2105830"/>
                    <a:chExt cx="720004" cy="1804569"/>
                  </a:xfrm>
                  <a:grpFill/>
                </p:grpSpPr>
                <p:sp>
                  <p:nvSpPr>
                    <p:cNvPr id="191" name="立方体 190">
                      <a:extLst>
                        <a:ext uri="{FF2B5EF4-FFF2-40B4-BE49-F238E27FC236}">
                          <a16:creationId xmlns:a16="http://schemas.microsoft.com/office/drawing/2014/main" id="{FFD02906-F813-4EA3-9662-B477252C6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3190399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立方体 191">
                      <a:extLst>
                        <a:ext uri="{FF2B5EF4-FFF2-40B4-BE49-F238E27FC236}">
                          <a16:creationId xmlns:a16="http://schemas.microsoft.com/office/drawing/2014/main" id="{DF998065-B2D7-4E32-83EB-1B95F91EF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81" y="2648115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立方体 192">
                      <a:extLst>
                        <a:ext uri="{FF2B5EF4-FFF2-40B4-BE49-F238E27FC236}">
                          <a16:creationId xmlns:a16="http://schemas.microsoft.com/office/drawing/2014/main" id="{A1FF2D45-6A97-4D75-ABED-654988526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2105830"/>
                      <a:ext cx="719999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186" name="立方体 185">
                  <a:extLst>
                    <a:ext uri="{FF2B5EF4-FFF2-40B4-BE49-F238E27FC236}">
                      <a16:creationId xmlns:a16="http://schemas.microsoft.com/office/drawing/2014/main" id="{1A3734A6-842C-4A1E-9BC3-2C9345FF91A1}"/>
                    </a:ext>
                  </a:extLst>
                </p:cNvPr>
                <p:cNvSpPr/>
                <p:nvPr/>
              </p:nvSpPr>
              <p:spPr>
                <a:xfrm>
                  <a:off x="3254369" y="2955674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立方体 186">
                  <a:extLst>
                    <a:ext uri="{FF2B5EF4-FFF2-40B4-BE49-F238E27FC236}">
                      <a16:creationId xmlns:a16="http://schemas.microsoft.com/office/drawing/2014/main" id="{36B17F88-3C7D-4E62-808D-B00B62E654C0}"/>
                    </a:ext>
                  </a:extLst>
                </p:cNvPr>
                <p:cNvSpPr/>
                <p:nvPr/>
              </p:nvSpPr>
              <p:spPr>
                <a:xfrm>
                  <a:off x="3254369" y="2413390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" name="立方体 187">
                  <a:extLst>
                    <a:ext uri="{FF2B5EF4-FFF2-40B4-BE49-F238E27FC236}">
                      <a16:creationId xmlns:a16="http://schemas.microsoft.com/office/drawing/2014/main" id="{44BC541B-DDBD-490A-AB23-2433AA43521F}"/>
                    </a:ext>
                  </a:extLst>
                </p:cNvPr>
                <p:cNvSpPr/>
                <p:nvPr/>
              </p:nvSpPr>
              <p:spPr>
                <a:xfrm>
                  <a:off x="3254369" y="1871107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A44A481-4DCA-481E-A7BB-C5DBAAB1607C}"/>
                </a:ext>
              </a:extLst>
            </p:cNvPr>
            <p:cNvGrpSpPr/>
            <p:nvPr/>
          </p:nvGrpSpPr>
          <p:grpSpPr>
            <a:xfrm>
              <a:off x="6150998" y="2848404"/>
              <a:ext cx="2224607" cy="1527962"/>
              <a:chOff x="5269913" y="3754204"/>
              <a:chExt cx="2224607" cy="1527962"/>
            </a:xfrm>
            <a:solidFill>
              <a:srgbClr val="F1AEA2">
                <a:alpha val="50000"/>
              </a:srgbClr>
            </a:solidFill>
          </p:grpSpPr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F0133105-9A88-47F1-A7C0-78A9DBD86BC0}"/>
                  </a:ext>
                </a:extLst>
              </p:cNvPr>
              <p:cNvGrpSpPr/>
              <p:nvPr/>
            </p:nvGrpSpPr>
            <p:grpSpPr>
              <a:xfrm>
                <a:off x="5270065" y="4812548"/>
                <a:ext cx="1170731" cy="469618"/>
                <a:chOff x="2164810" y="1874757"/>
                <a:chExt cx="1794920" cy="720000"/>
              </a:xfrm>
              <a:grpFill/>
            </p:grpSpPr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7AD32E37-8B6E-49BD-B771-CD29276CD904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720000"/>
                  <a:chOff x="2532060" y="2109482"/>
                  <a:chExt cx="1257460" cy="720000"/>
                </a:xfrm>
                <a:grpFill/>
              </p:grpSpPr>
              <p:sp>
                <p:nvSpPr>
                  <p:cNvPr id="179" name="立方体 178">
                    <a:extLst>
                      <a:ext uri="{FF2B5EF4-FFF2-40B4-BE49-F238E27FC236}">
                        <a16:creationId xmlns:a16="http://schemas.microsoft.com/office/drawing/2014/main" id="{A9C1C6AA-E578-45F9-B134-FE2D811A21BC}"/>
                      </a:ext>
                    </a:extLst>
                  </p:cNvPr>
                  <p:cNvSpPr/>
                  <p:nvPr/>
                </p:nvSpPr>
                <p:spPr>
                  <a:xfrm>
                    <a:off x="2532060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立方体 179">
                    <a:extLst>
                      <a:ext uri="{FF2B5EF4-FFF2-40B4-BE49-F238E27FC236}">
                        <a16:creationId xmlns:a16="http://schemas.microsoft.com/office/drawing/2014/main" id="{984B3B82-1846-4A7C-9648-26AF85429423}"/>
                      </a:ext>
                    </a:extLst>
                  </p:cNvPr>
                  <p:cNvSpPr/>
                  <p:nvPr/>
                </p:nvSpPr>
                <p:spPr>
                  <a:xfrm>
                    <a:off x="3069519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78" name="立方体 177">
                  <a:extLst>
                    <a:ext uri="{FF2B5EF4-FFF2-40B4-BE49-F238E27FC236}">
                      <a16:creationId xmlns:a16="http://schemas.microsoft.com/office/drawing/2014/main" id="{9261AD41-60F6-43FE-9AB6-C2B24A572AEB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4E9F359A-ECC7-40C9-8B65-D80C055D6B42}"/>
                  </a:ext>
                </a:extLst>
              </p:cNvPr>
              <p:cNvGrpSpPr/>
              <p:nvPr/>
            </p:nvGrpSpPr>
            <p:grpSpPr>
              <a:xfrm>
                <a:off x="5269913" y="3754204"/>
                <a:ext cx="1170731" cy="1177024"/>
                <a:chOff x="2164810" y="1874757"/>
                <a:chExt cx="1794920" cy="1804568"/>
              </a:xfrm>
              <a:grpFill/>
            </p:grpSpPr>
            <p:grpSp>
              <p:nvGrpSpPr>
                <p:cNvPr id="165" name="组合 164">
                  <a:extLst>
                    <a:ext uri="{FF2B5EF4-FFF2-40B4-BE49-F238E27FC236}">
                      <a16:creationId xmlns:a16="http://schemas.microsoft.com/office/drawing/2014/main" id="{42442864-2727-4B76-A4CD-7E2FCED066A6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1804568"/>
                  <a:chOff x="2532060" y="2109482"/>
                  <a:chExt cx="1257460" cy="1804568"/>
                </a:xfrm>
                <a:grpFill/>
              </p:grpSpPr>
              <p:grpSp>
                <p:nvGrpSpPr>
                  <p:cNvPr id="169" name="组合 168">
                    <a:extLst>
                      <a:ext uri="{FF2B5EF4-FFF2-40B4-BE49-F238E27FC236}">
                        <a16:creationId xmlns:a16="http://schemas.microsoft.com/office/drawing/2014/main" id="{2EF96B2B-0391-49C2-8E87-4E9F04CF3645}"/>
                      </a:ext>
                    </a:extLst>
                  </p:cNvPr>
                  <p:cNvGrpSpPr/>
                  <p:nvPr/>
                </p:nvGrpSpPr>
                <p:grpSpPr>
                  <a:xfrm>
                    <a:off x="253206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174" name="立方体 173">
                      <a:extLst>
                        <a:ext uri="{FF2B5EF4-FFF2-40B4-BE49-F238E27FC236}">
                          <a16:creationId xmlns:a16="http://schemas.microsoft.com/office/drawing/2014/main" id="{BCC7B8FD-2C6B-4940-9C36-8B0CD2BC5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立方体 174">
                      <a:extLst>
                        <a:ext uri="{FF2B5EF4-FFF2-40B4-BE49-F238E27FC236}">
                          <a16:creationId xmlns:a16="http://schemas.microsoft.com/office/drawing/2014/main" id="{F9E4B52C-496F-4AFE-8D45-8F5343CDE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6" name="立方体 175">
                      <a:extLst>
                        <a:ext uri="{FF2B5EF4-FFF2-40B4-BE49-F238E27FC236}">
                          <a16:creationId xmlns:a16="http://schemas.microsoft.com/office/drawing/2014/main" id="{0ACAB3B5-2759-4A3C-95C5-B283859B3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0" name="组合 169">
                    <a:extLst>
                      <a:ext uri="{FF2B5EF4-FFF2-40B4-BE49-F238E27FC236}">
                        <a16:creationId xmlns:a16="http://schemas.microsoft.com/office/drawing/2014/main" id="{D14D88A7-769C-4D78-A55C-793B259BAFA2}"/>
                      </a:ext>
                    </a:extLst>
                  </p:cNvPr>
                  <p:cNvGrpSpPr/>
                  <p:nvPr/>
                </p:nvGrpSpPr>
                <p:grpSpPr>
                  <a:xfrm>
                    <a:off x="306952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171" name="立方体 170">
                      <a:extLst>
                        <a:ext uri="{FF2B5EF4-FFF2-40B4-BE49-F238E27FC236}">
                          <a16:creationId xmlns:a16="http://schemas.microsoft.com/office/drawing/2014/main" id="{036FA3DF-F624-4F80-B1D9-0C6B846424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立方体 171">
                      <a:extLst>
                        <a:ext uri="{FF2B5EF4-FFF2-40B4-BE49-F238E27FC236}">
                          <a16:creationId xmlns:a16="http://schemas.microsoft.com/office/drawing/2014/main" id="{366958A8-94F5-4D91-937C-ABAFEB7D3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立方体 172">
                      <a:extLst>
                        <a:ext uri="{FF2B5EF4-FFF2-40B4-BE49-F238E27FC236}">
                          <a16:creationId xmlns:a16="http://schemas.microsoft.com/office/drawing/2014/main" id="{6FEB8F3D-E2EC-4CDC-B411-DA9E63684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166" name="立方体 165">
                  <a:extLst>
                    <a:ext uri="{FF2B5EF4-FFF2-40B4-BE49-F238E27FC236}">
                      <a16:creationId xmlns:a16="http://schemas.microsoft.com/office/drawing/2014/main" id="{97D52B9A-A5C2-44B8-B7B6-D162EDA3F368}"/>
                    </a:ext>
                  </a:extLst>
                </p:cNvPr>
                <p:cNvSpPr/>
                <p:nvPr/>
              </p:nvSpPr>
              <p:spPr>
                <a:xfrm>
                  <a:off x="3239730" y="2959325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立方体 166">
                  <a:extLst>
                    <a:ext uri="{FF2B5EF4-FFF2-40B4-BE49-F238E27FC236}">
                      <a16:creationId xmlns:a16="http://schemas.microsoft.com/office/drawing/2014/main" id="{384E067D-ADC5-485B-B74C-909E54B692B8}"/>
                    </a:ext>
                  </a:extLst>
                </p:cNvPr>
                <p:cNvSpPr/>
                <p:nvPr/>
              </p:nvSpPr>
              <p:spPr>
                <a:xfrm>
                  <a:off x="3239730" y="2417041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立方体 167">
                  <a:extLst>
                    <a:ext uri="{FF2B5EF4-FFF2-40B4-BE49-F238E27FC236}">
                      <a16:creationId xmlns:a16="http://schemas.microsoft.com/office/drawing/2014/main" id="{73C11D8F-D350-427F-AA53-5BD164B6DD98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solidFill>
                  <a:srgbClr val="F1AEA2"/>
                </a:solidFill>
                <a:ln w="762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BCCC6874-6A6E-43E1-8A73-6A3F471F10F9}"/>
                  </a:ext>
                </a:extLst>
              </p:cNvPr>
              <p:cNvGrpSpPr/>
              <p:nvPr/>
            </p:nvGrpSpPr>
            <p:grpSpPr>
              <a:xfrm>
                <a:off x="6323332" y="4812257"/>
                <a:ext cx="1170734" cy="469621"/>
                <a:chOff x="2179412" y="1863802"/>
                <a:chExt cx="1794926" cy="720004"/>
              </a:xfrm>
              <a:grpFill/>
            </p:grpSpPr>
            <p:grpSp>
              <p:nvGrpSpPr>
                <p:cNvPr id="161" name="组合 160">
                  <a:extLst>
                    <a:ext uri="{FF2B5EF4-FFF2-40B4-BE49-F238E27FC236}">
                      <a16:creationId xmlns:a16="http://schemas.microsoft.com/office/drawing/2014/main" id="{DFFD1AF4-B805-4BD3-B2B9-3A7CBBDFDC9F}"/>
                    </a:ext>
                  </a:extLst>
                </p:cNvPr>
                <p:cNvGrpSpPr/>
                <p:nvPr/>
              </p:nvGrpSpPr>
              <p:grpSpPr>
                <a:xfrm>
                  <a:off x="2179412" y="1863804"/>
                  <a:ext cx="1257461" cy="720002"/>
                  <a:chOff x="2546662" y="2098529"/>
                  <a:chExt cx="1257461" cy="720002"/>
                </a:xfrm>
                <a:grpFill/>
              </p:grpSpPr>
              <p:sp>
                <p:nvSpPr>
                  <p:cNvPr id="163" name="立方体 162">
                    <a:extLst>
                      <a:ext uri="{FF2B5EF4-FFF2-40B4-BE49-F238E27FC236}">
                        <a16:creationId xmlns:a16="http://schemas.microsoft.com/office/drawing/2014/main" id="{75D60944-632C-4C1D-AE92-54AD94F8448E}"/>
                      </a:ext>
                    </a:extLst>
                  </p:cNvPr>
                  <p:cNvSpPr/>
                  <p:nvPr/>
                </p:nvSpPr>
                <p:spPr>
                  <a:xfrm>
                    <a:off x="2546662" y="2098529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4" name="立方体 163">
                    <a:extLst>
                      <a:ext uri="{FF2B5EF4-FFF2-40B4-BE49-F238E27FC236}">
                        <a16:creationId xmlns:a16="http://schemas.microsoft.com/office/drawing/2014/main" id="{07947D9E-6401-4448-AEC7-C4FE217A753D}"/>
                      </a:ext>
                    </a:extLst>
                  </p:cNvPr>
                  <p:cNvSpPr/>
                  <p:nvPr/>
                </p:nvSpPr>
                <p:spPr>
                  <a:xfrm>
                    <a:off x="3084126" y="2098531"/>
                    <a:ext cx="719997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62" name="立方体 161">
                  <a:extLst>
                    <a:ext uri="{FF2B5EF4-FFF2-40B4-BE49-F238E27FC236}">
                      <a16:creationId xmlns:a16="http://schemas.microsoft.com/office/drawing/2014/main" id="{DB0F4220-5832-41F0-B9FA-E186C8AEAF68}"/>
                    </a:ext>
                  </a:extLst>
                </p:cNvPr>
                <p:cNvSpPr/>
                <p:nvPr/>
              </p:nvSpPr>
              <p:spPr>
                <a:xfrm>
                  <a:off x="3254337" y="1863802"/>
                  <a:ext cx="720001" cy="720001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C71BC4AA-B6B2-490B-BF01-E8A7A512CD8A}"/>
                  </a:ext>
                </a:extLst>
              </p:cNvPr>
              <p:cNvGrpSpPr/>
              <p:nvPr/>
            </p:nvGrpSpPr>
            <p:grpSpPr>
              <a:xfrm>
                <a:off x="6323760" y="3754327"/>
                <a:ext cx="1170760" cy="1177025"/>
                <a:chOff x="2179399" y="1871105"/>
                <a:chExt cx="1794975" cy="1804569"/>
              </a:xfrm>
              <a:grpFill/>
            </p:grpSpPr>
            <p:grpSp>
              <p:nvGrpSpPr>
                <p:cNvPr id="149" name="组合 148">
                  <a:extLst>
                    <a:ext uri="{FF2B5EF4-FFF2-40B4-BE49-F238E27FC236}">
                      <a16:creationId xmlns:a16="http://schemas.microsoft.com/office/drawing/2014/main" id="{53E4EA4D-C5CE-4D39-8EB7-1C28AF5C419D}"/>
                    </a:ext>
                  </a:extLst>
                </p:cNvPr>
                <p:cNvGrpSpPr/>
                <p:nvPr/>
              </p:nvGrpSpPr>
              <p:grpSpPr>
                <a:xfrm>
                  <a:off x="2179399" y="1871105"/>
                  <a:ext cx="1257494" cy="1804569"/>
                  <a:chOff x="2546649" y="2105830"/>
                  <a:chExt cx="1257494" cy="1804569"/>
                </a:xfrm>
                <a:grpFill/>
              </p:grpSpPr>
              <p:grpSp>
                <p:nvGrpSpPr>
                  <p:cNvPr id="153" name="组合 152">
                    <a:extLst>
                      <a:ext uri="{FF2B5EF4-FFF2-40B4-BE49-F238E27FC236}">
                        <a16:creationId xmlns:a16="http://schemas.microsoft.com/office/drawing/2014/main" id="{1D8F8536-F996-4719-865B-385BBBEC0C8B}"/>
                      </a:ext>
                    </a:extLst>
                  </p:cNvPr>
                  <p:cNvGrpSpPr/>
                  <p:nvPr/>
                </p:nvGrpSpPr>
                <p:grpSpPr>
                  <a:xfrm>
                    <a:off x="2546649" y="2105832"/>
                    <a:ext cx="720018" cy="1804567"/>
                    <a:chOff x="2546649" y="2105832"/>
                    <a:chExt cx="720018" cy="1804567"/>
                  </a:xfrm>
                  <a:grpFill/>
                </p:grpSpPr>
                <p:sp>
                  <p:nvSpPr>
                    <p:cNvPr id="158" name="立方体 157">
                      <a:extLst>
                        <a:ext uri="{FF2B5EF4-FFF2-40B4-BE49-F238E27FC236}">
                          <a16:creationId xmlns:a16="http://schemas.microsoft.com/office/drawing/2014/main" id="{12D7A0CA-0AA0-4D58-959B-32555D294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51" y="319039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立方体 158">
                      <a:extLst>
                        <a:ext uri="{FF2B5EF4-FFF2-40B4-BE49-F238E27FC236}">
                          <a16:creationId xmlns:a16="http://schemas.microsoft.com/office/drawing/2014/main" id="{BDDE123E-5F08-41A9-A8E3-10A3CD299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49" y="2648116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立方体 159">
                      <a:extLst>
                        <a:ext uri="{FF2B5EF4-FFF2-40B4-BE49-F238E27FC236}">
                          <a16:creationId xmlns:a16="http://schemas.microsoft.com/office/drawing/2014/main" id="{98E2D60C-60BE-4139-A28B-4B972D550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69" y="2105832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54" name="组合 153">
                    <a:extLst>
                      <a:ext uri="{FF2B5EF4-FFF2-40B4-BE49-F238E27FC236}">
                        <a16:creationId xmlns:a16="http://schemas.microsoft.com/office/drawing/2014/main" id="{F8187923-AB4A-4B6C-A613-6970F008F6A6}"/>
                      </a:ext>
                    </a:extLst>
                  </p:cNvPr>
                  <p:cNvGrpSpPr/>
                  <p:nvPr/>
                </p:nvGrpSpPr>
                <p:grpSpPr>
                  <a:xfrm>
                    <a:off x="3084139" y="2105830"/>
                    <a:ext cx="720004" cy="1804569"/>
                    <a:chOff x="2546679" y="2105830"/>
                    <a:chExt cx="720004" cy="1804569"/>
                  </a:xfrm>
                  <a:grpFill/>
                </p:grpSpPr>
                <p:sp>
                  <p:nvSpPr>
                    <p:cNvPr id="155" name="立方体 154">
                      <a:extLst>
                        <a:ext uri="{FF2B5EF4-FFF2-40B4-BE49-F238E27FC236}">
                          <a16:creationId xmlns:a16="http://schemas.microsoft.com/office/drawing/2014/main" id="{4A4EF2A2-EAFE-4367-9992-037C29995D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3190399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立方体 155">
                      <a:extLst>
                        <a:ext uri="{FF2B5EF4-FFF2-40B4-BE49-F238E27FC236}">
                          <a16:creationId xmlns:a16="http://schemas.microsoft.com/office/drawing/2014/main" id="{366B89E0-E109-42A7-93D4-10DBD69F81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81" y="2648115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立方体 156">
                      <a:extLst>
                        <a:ext uri="{FF2B5EF4-FFF2-40B4-BE49-F238E27FC236}">
                          <a16:creationId xmlns:a16="http://schemas.microsoft.com/office/drawing/2014/main" id="{72595753-4E14-498F-972C-6A02BE0307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2105830"/>
                      <a:ext cx="719999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150" name="立方体 149">
                  <a:extLst>
                    <a:ext uri="{FF2B5EF4-FFF2-40B4-BE49-F238E27FC236}">
                      <a16:creationId xmlns:a16="http://schemas.microsoft.com/office/drawing/2014/main" id="{4BE8ED22-6B9A-4C73-B83C-57917B6F1CFA}"/>
                    </a:ext>
                  </a:extLst>
                </p:cNvPr>
                <p:cNvSpPr/>
                <p:nvPr/>
              </p:nvSpPr>
              <p:spPr>
                <a:xfrm>
                  <a:off x="3254369" y="2955674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" name="立方体 150">
                  <a:extLst>
                    <a:ext uri="{FF2B5EF4-FFF2-40B4-BE49-F238E27FC236}">
                      <a16:creationId xmlns:a16="http://schemas.microsoft.com/office/drawing/2014/main" id="{D86E1130-02CC-49BE-B865-BCE631AD13EB}"/>
                    </a:ext>
                  </a:extLst>
                </p:cNvPr>
                <p:cNvSpPr/>
                <p:nvPr/>
              </p:nvSpPr>
              <p:spPr>
                <a:xfrm>
                  <a:off x="3254369" y="2413390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立方体 151">
                  <a:extLst>
                    <a:ext uri="{FF2B5EF4-FFF2-40B4-BE49-F238E27FC236}">
                      <a16:creationId xmlns:a16="http://schemas.microsoft.com/office/drawing/2014/main" id="{72F74483-2062-452B-A19B-3FB1DCC36D17}"/>
                    </a:ext>
                  </a:extLst>
                </p:cNvPr>
                <p:cNvSpPr/>
                <p:nvPr/>
              </p:nvSpPr>
              <p:spPr>
                <a:xfrm>
                  <a:off x="3254369" y="1871107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C8CB4BE4-DF36-46EA-9704-745B27410F85}"/>
                </a:ext>
              </a:extLst>
            </p:cNvPr>
            <p:cNvGrpSpPr/>
            <p:nvPr/>
          </p:nvGrpSpPr>
          <p:grpSpPr>
            <a:xfrm>
              <a:off x="5941491" y="3128346"/>
              <a:ext cx="2224607" cy="1527962"/>
              <a:chOff x="5269913" y="3754204"/>
              <a:chExt cx="2224607" cy="1527962"/>
            </a:xfrm>
            <a:solidFill>
              <a:srgbClr val="8FDC78">
                <a:alpha val="50000"/>
              </a:srgbClr>
            </a:solidFill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0396E34B-4189-4DD6-815F-28CAB5AB5087}"/>
                  </a:ext>
                </a:extLst>
              </p:cNvPr>
              <p:cNvGrpSpPr/>
              <p:nvPr/>
            </p:nvGrpSpPr>
            <p:grpSpPr>
              <a:xfrm>
                <a:off x="5270065" y="4812548"/>
                <a:ext cx="1170731" cy="469618"/>
                <a:chOff x="2164810" y="1874757"/>
                <a:chExt cx="1794920" cy="720000"/>
              </a:xfrm>
              <a:grpFill/>
            </p:grpSpPr>
            <p:grpSp>
              <p:nvGrpSpPr>
                <p:cNvPr id="141" name="组合 140">
                  <a:extLst>
                    <a:ext uri="{FF2B5EF4-FFF2-40B4-BE49-F238E27FC236}">
                      <a16:creationId xmlns:a16="http://schemas.microsoft.com/office/drawing/2014/main" id="{F17461F5-6F79-42B7-B78C-35EC0DB73BB4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720000"/>
                  <a:chOff x="2532060" y="2109482"/>
                  <a:chExt cx="1257460" cy="720000"/>
                </a:xfrm>
                <a:grpFill/>
              </p:grpSpPr>
              <p:sp>
                <p:nvSpPr>
                  <p:cNvPr id="143" name="立方体 142">
                    <a:extLst>
                      <a:ext uri="{FF2B5EF4-FFF2-40B4-BE49-F238E27FC236}">
                        <a16:creationId xmlns:a16="http://schemas.microsoft.com/office/drawing/2014/main" id="{8800998A-1EBF-4E35-889C-B7B87116E580}"/>
                      </a:ext>
                    </a:extLst>
                  </p:cNvPr>
                  <p:cNvSpPr/>
                  <p:nvPr/>
                </p:nvSpPr>
                <p:spPr>
                  <a:xfrm>
                    <a:off x="2532060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立方体 143">
                    <a:extLst>
                      <a:ext uri="{FF2B5EF4-FFF2-40B4-BE49-F238E27FC236}">
                        <a16:creationId xmlns:a16="http://schemas.microsoft.com/office/drawing/2014/main" id="{0790BFD6-9383-4C1B-A8EA-880FDA60C780}"/>
                      </a:ext>
                    </a:extLst>
                  </p:cNvPr>
                  <p:cNvSpPr/>
                  <p:nvPr/>
                </p:nvSpPr>
                <p:spPr>
                  <a:xfrm>
                    <a:off x="3069519" y="210948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42" name="立方体 141">
                  <a:extLst>
                    <a:ext uri="{FF2B5EF4-FFF2-40B4-BE49-F238E27FC236}">
                      <a16:creationId xmlns:a16="http://schemas.microsoft.com/office/drawing/2014/main" id="{4D408099-D8BF-4E72-A6CC-507A3C144EFC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FAB4ED17-07F3-4CC8-9705-EDAF47418800}"/>
                  </a:ext>
                </a:extLst>
              </p:cNvPr>
              <p:cNvGrpSpPr/>
              <p:nvPr/>
            </p:nvGrpSpPr>
            <p:grpSpPr>
              <a:xfrm>
                <a:off x="5269913" y="3754204"/>
                <a:ext cx="1170731" cy="1177024"/>
                <a:chOff x="2164810" y="1874757"/>
                <a:chExt cx="1794920" cy="1804568"/>
              </a:xfrm>
              <a:grpFill/>
            </p:grpSpPr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FFF9C3E2-EE1F-45EC-AE89-F29DA5558434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1804568"/>
                  <a:chOff x="2532060" y="2109482"/>
                  <a:chExt cx="1257460" cy="1804568"/>
                </a:xfrm>
                <a:grpFill/>
              </p:grpSpPr>
              <p:grpSp>
                <p:nvGrpSpPr>
                  <p:cNvPr id="133" name="组合 132">
                    <a:extLst>
                      <a:ext uri="{FF2B5EF4-FFF2-40B4-BE49-F238E27FC236}">
                        <a16:creationId xmlns:a16="http://schemas.microsoft.com/office/drawing/2014/main" id="{0FCB0BDF-4CE7-4ABC-BEA9-0A310A3D965A}"/>
                      </a:ext>
                    </a:extLst>
                  </p:cNvPr>
                  <p:cNvGrpSpPr/>
                  <p:nvPr/>
                </p:nvGrpSpPr>
                <p:grpSpPr>
                  <a:xfrm>
                    <a:off x="253206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138" name="立方体 137">
                      <a:extLst>
                        <a:ext uri="{FF2B5EF4-FFF2-40B4-BE49-F238E27FC236}">
                          <a16:creationId xmlns:a16="http://schemas.microsoft.com/office/drawing/2014/main" id="{858ADF60-CB2D-4B93-9860-E780E697BA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立方体 138">
                      <a:extLst>
                        <a:ext uri="{FF2B5EF4-FFF2-40B4-BE49-F238E27FC236}">
                          <a16:creationId xmlns:a16="http://schemas.microsoft.com/office/drawing/2014/main" id="{6B997297-11CE-475F-A782-39BE9FAEE8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立方体 139">
                      <a:extLst>
                        <a:ext uri="{FF2B5EF4-FFF2-40B4-BE49-F238E27FC236}">
                          <a16:creationId xmlns:a16="http://schemas.microsoft.com/office/drawing/2014/main" id="{50901FDC-7EEB-4430-B7C0-B4AF670CB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4" name="组合 133">
                    <a:extLst>
                      <a:ext uri="{FF2B5EF4-FFF2-40B4-BE49-F238E27FC236}">
                        <a16:creationId xmlns:a16="http://schemas.microsoft.com/office/drawing/2014/main" id="{41381722-3236-4D27-B146-5D503698F3DE}"/>
                      </a:ext>
                    </a:extLst>
                  </p:cNvPr>
                  <p:cNvGrpSpPr/>
                  <p:nvPr/>
                </p:nvGrpSpPr>
                <p:grpSpPr>
                  <a:xfrm>
                    <a:off x="3069520" y="2109482"/>
                    <a:ext cx="720000" cy="1804568"/>
                    <a:chOff x="2532060" y="2109482"/>
                    <a:chExt cx="720000" cy="1804568"/>
                  </a:xfrm>
                  <a:grpFill/>
                </p:grpSpPr>
                <p:sp>
                  <p:nvSpPr>
                    <p:cNvPr id="135" name="立方体 134">
                      <a:extLst>
                        <a:ext uri="{FF2B5EF4-FFF2-40B4-BE49-F238E27FC236}">
                          <a16:creationId xmlns:a16="http://schemas.microsoft.com/office/drawing/2014/main" id="{8CEC22FC-7ACE-4751-911A-C84362DE8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4050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立方体 135">
                      <a:extLst>
                        <a:ext uri="{FF2B5EF4-FFF2-40B4-BE49-F238E27FC236}">
                          <a16:creationId xmlns:a16="http://schemas.microsoft.com/office/drawing/2014/main" id="{DA878596-2AB9-4157-9A08-9AF325E00F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立方体 136">
                      <a:extLst>
                        <a:ext uri="{FF2B5EF4-FFF2-40B4-BE49-F238E27FC236}">
                          <a16:creationId xmlns:a16="http://schemas.microsoft.com/office/drawing/2014/main" id="{0BA181C5-A153-4046-BE42-75A9B4862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130" name="立方体 129">
                  <a:extLst>
                    <a:ext uri="{FF2B5EF4-FFF2-40B4-BE49-F238E27FC236}">
                      <a16:creationId xmlns:a16="http://schemas.microsoft.com/office/drawing/2014/main" id="{54955CFB-E344-499B-80D9-6A98DE1159F6}"/>
                    </a:ext>
                  </a:extLst>
                </p:cNvPr>
                <p:cNvSpPr/>
                <p:nvPr/>
              </p:nvSpPr>
              <p:spPr>
                <a:xfrm>
                  <a:off x="3239730" y="2959325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立方体 130">
                  <a:extLst>
                    <a:ext uri="{FF2B5EF4-FFF2-40B4-BE49-F238E27FC236}">
                      <a16:creationId xmlns:a16="http://schemas.microsoft.com/office/drawing/2014/main" id="{57C75ACF-0113-4C04-8389-EFFBC08EB47F}"/>
                    </a:ext>
                  </a:extLst>
                </p:cNvPr>
                <p:cNvSpPr/>
                <p:nvPr/>
              </p:nvSpPr>
              <p:spPr>
                <a:xfrm>
                  <a:off x="3239730" y="2417041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立方体 131">
                  <a:extLst>
                    <a:ext uri="{FF2B5EF4-FFF2-40B4-BE49-F238E27FC236}">
                      <a16:creationId xmlns:a16="http://schemas.microsoft.com/office/drawing/2014/main" id="{A0193981-BB79-4A79-94BB-7B86838152A5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solidFill>
                  <a:srgbClr val="8FDC78"/>
                </a:solidFill>
                <a:ln w="762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61CEEBE7-20FA-4FDA-8E42-96B0D825CFE0}"/>
                  </a:ext>
                </a:extLst>
              </p:cNvPr>
              <p:cNvGrpSpPr/>
              <p:nvPr/>
            </p:nvGrpSpPr>
            <p:grpSpPr>
              <a:xfrm>
                <a:off x="6323332" y="4812257"/>
                <a:ext cx="1170734" cy="469621"/>
                <a:chOff x="2179412" y="1863802"/>
                <a:chExt cx="1794926" cy="720004"/>
              </a:xfrm>
              <a:grpFill/>
            </p:grpSpPr>
            <p:grpSp>
              <p:nvGrpSpPr>
                <p:cNvPr id="125" name="组合 124">
                  <a:extLst>
                    <a:ext uri="{FF2B5EF4-FFF2-40B4-BE49-F238E27FC236}">
                      <a16:creationId xmlns:a16="http://schemas.microsoft.com/office/drawing/2014/main" id="{E3BAE709-0CAD-4831-AA74-2D95CF679381}"/>
                    </a:ext>
                  </a:extLst>
                </p:cNvPr>
                <p:cNvGrpSpPr/>
                <p:nvPr/>
              </p:nvGrpSpPr>
              <p:grpSpPr>
                <a:xfrm>
                  <a:off x="2179412" y="1863804"/>
                  <a:ext cx="1257461" cy="720002"/>
                  <a:chOff x="2546662" y="2098529"/>
                  <a:chExt cx="1257461" cy="720002"/>
                </a:xfrm>
                <a:grpFill/>
              </p:grpSpPr>
              <p:sp>
                <p:nvSpPr>
                  <p:cNvPr id="127" name="立方体 126">
                    <a:extLst>
                      <a:ext uri="{FF2B5EF4-FFF2-40B4-BE49-F238E27FC236}">
                        <a16:creationId xmlns:a16="http://schemas.microsoft.com/office/drawing/2014/main" id="{8FDDEE97-2627-4B23-BA5F-D46D2B16FDE4}"/>
                      </a:ext>
                    </a:extLst>
                  </p:cNvPr>
                  <p:cNvSpPr/>
                  <p:nvPr/>
                </p:nvSpPr>
                <p:spPr>
                  <a:xfrm>
                    <a:off x="2546662" y="2098529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8" name="立方体 127">
                    <a:extLst>
                      <a:ext uri="{FF2B5EF4-FFF2-40B4-BE49-F238E27FC236}">
                        <a16:creationId xmlns:a16="http://schemas.microsoft.com/office/drawing/2014/main" id="{A23E5536-F814-4DAB-B6DF-3D95DA3F4188}"/>
                      </a:ext>
                    </a:extLst>
                  </p:cNvPr>
                  <p:cNvSpPr/>
                  <p:nvPr/>
                </p:nvSpPr>
                <p:spPr>
                  <a:xfrm>
                    <a:off x="3084126" y="2098531"/>
                    <a:ext cx="719997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26" name="立方体 125">
                  <a:extLst>
                    <a:ext uri="{FF2B5EF4-FFF2-40B4-BE49-F238E27FC236}">
                      <a16:creationId xmlns:a16="http://schemas.microsoft.com/office/drawing/2014/main" id="{6C261856-35E0-4544-8B34-D460CE33DC85}"/>
                    </a:ext>
                  </a:extLst>
                </p:cNvPr>
                <p:cNvSpPr/>
                <p:nvPr/>
              </p:nvSpPr>
              <p:spPr>
                <a:xfrm>
                  <a:off x="3254337" y="1863802"/>
                  <a:ext cx="720001" cy="720001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FA44B2A0-98A7-4D46-A280-815C0CEAF379}"/>
                  </a:ext>
                </a:extLst>
              </p:cNvPr>
              <p:cNvGrpSpPr/>
              <p:nvPr/>
            </p:nvGrpSpPr>
            <p:grpSpPr>
              <a:xfrm>
                <a:off x="6323760" y="3754327"/>
                <a:ext cx="1170760" cy="1177025"/>
                <a:chOff x="2179399" y="1871105"/>
                <a:chExt cx="1794975" cy="1804569"/>
              </a:xfrm>
              <a:grpFill/>
            </p:grpSpPr>
            <p:grpSp>
              <p:nvGrpSpPr>
                <p:cNvPr id="113" name="组合 112">
                  <a:extLst>
                    <a:ext uri="{FF2B5EF4-FFF2-40B4-BE49-F238E27FC236}">
                      <a16:creationId xmlns:a16="http://schemas.microsoft.com/office/drawing/2014/main" id="{32CB4C9F-9C17-4D1B-8552-1F0788A59469}"/>
                    </a:ext>
                  </a:extLst>
                </p:cNvPr>
                <p:cNvGrpSpPr/>
                <p:nvPr/>
              </p:nvGrpSpPr>
              <p:grpSpPr>
                <a:xfrm>
                  <a:off x="2179399" y="1871105"/>
                  <a:ext cx="1257494" cy="1804569"/>
                  <a:chOff x="2546649" y="2105830"/>
                  <a:chExt cx="1257494" cy="1804569"/>
                </a:xfrm>
                <a:grpFill/>
              </p:grpSpPr>
              <p:grpSp>
                <p:nvGrpSpPr>
                  <p:cNvPr id="117" name="组合 116">
                    <a:extLst>
                      <a:ext uri="{FF2B5EF4-FFF2-40B4-BE49-F238E27FC236}">
                        <a16:creationId xmlns:a16="http://schemas.microsoft.com/office/drawing/2014/main" id="{8E0808CC-FC98-4BF6-B884-F18A19681D88}"/>
                      </a:ext>
                    </a:extLst>
                  </p:cNvPr>
                  <p:cNvGrpSpPr/>
                  <p:nvPr/>
                </p:nvGrpSpPr>
                <p:grpSpPr>
                  <a:xfrm>
                    <a:off x="2546649" y="2105832"/>
                    <a:ext cx="720018" cy="1804567"/>
                    <a:chOff x="2546649" y="2105832"/>
                    <a:chExt cx="720018" cy="1804567"/>
                  </a:xfrm>
                  <a:grpFill/>
                </p:grpSpPr>
                <p:sp>
                  <p:nvSpPr>
                    <p:cNvPr id="122" name="立方体 121">
                      <a:extLst>
                        <a:ext uri="{FF2B5EF4-FFF2-40B4-BE49-F238E27FC236}">
                          <a16:creationId xmlns:a16="http://schemas.microsoft.com/office/drawing/2014/main" id="{9BA7A98F-B9A3-4A39-943D-9435CBE9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51" y="319039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立方体 122">
                      <a:extLst>
                        <a:ext uri="{FF2B5EF4-FFF2-40B4-BE49-F238E27FC236}">
                          <a16:creationId xmlns:a16="http://schemas.microsoft.com/office/drawing/2014/main" id="{F17B0CA4-81E0-461B-815F-AF78C0F44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49" y="2648116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立方体 123">
                      <a:extLst>
                        <a:ext uri="{FF2B5EF4-FFF2-40B4-BE49-F238E27FC236}">
                          <a16:creationId xmlns:a16="http://schemas.microsoft.com/office/drawing/2014/main" id="{8D313B2D-09D3-4B42-BACB-A0643A52CA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69" y="2105832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18" name="组合 117">
                    <a:extLst>
                      <a:ext uri="{FF2B5EF4-FFF2-40B4-BE49-F238E27FC236}">
                        <a16:creationId xmlns:a16="http://schemas.microsoft.com/office/drawing/2014/main" id="{7B9A4F93-8463-4A78-A626-0BFA82B01B5F}"/>
                      </a:ext>
                    </a:extLst>
                  </p:cNvPr>
                  <p:cNvGrpSpPr/>
                  <p:nvPr/>
                </p:nvGrpSpPr>
                <p:grpSpPr>
                  <a:xfrm>
                    <a:off x="3084139" y="2105830"/>
                    <a:ext cx="720004" cy="1804569"/>
                    <a:chOff x="2546679" y="2105830"/>
                    <a:chExt cx="720004" cy="1804569"/>
                  </a:xfrm>
                  <a:grpFill/>
                </p:grpSpPr>
                <p:sp>
                  <p:nvSpPr>
                    <p:cNvPr id="119" name="立方体 118">
                      <a:extLst>
                        <a:ext uri="{FF2B5EF4-FFF2-40B4-BE49-F238E27FC236}">
                          <a16:creationId xmlns:a16="http://schemas.microsoft.com/office/drawing/2014/main" id="{99EB64BE-42C9-47CF-B629-52B798C02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3190399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立方体 119">
                      <a:extLst>
                        <a:ext uri="{FF2B5EF4-FFF2-40B4-BE49-F238E27FC236}">
                          <a16:creationId xmlns:a16="http://schemas.microsoft.com/office/drawing/2014/main" id="{557EC9BD-DD19-4EA5-AD76-854899D41E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81" y="2648115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1" name="立方体 120">
                      <a:extLst>
                        <a:ext uri="{FF2B5EF4-FFF2-40B4-BE49-F238E27FC236}">
                          <a16:creationId xmlns:a16="http://schemas.microsoft.com/office/drawing/2014/main" id="{CE9C1638-FD94-4A8E-BD0E-1C84768165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2105830"/>
                      <a:ext cx="719999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114" name="立方体 113">
                  <a:extLst>
                    <a:ext uri="{FF2B5EF4-FFF2-40B4-BE49-F238E27FC236}">
                      <a16:creationId xmlns:a16="http://schemas.microsoft.com/office/drawing/2014/main" id="{BC7F056D-725C-48ED-9517-E5BE36379111}"/>
                    </a:ext>
                  </a:extLst>
                </p:cNvPr>
                <p:cNvSpPr/>
                <p:nvPr/>
              </p:nvSpPr>
              <p:spPr>
                <a:xfrm>
                  <a:off x="3254369" y="2955674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立方体 114">
                  <a:extLst>
                    <a:ext uri="{FF2B5EF4-FFF2-40B4-BE49-F238E27FC236}">
                      <a16:creationId xmlns:a16="http://schemas.microsoft.com/office/drawing/2014/main" id="{B575E7D3-9D10-4FA7-94C0-0366DA647156}"/>
                    </a:ext>
                  </a:extLst>
                </p:cNvPr>
                <p:cNvSpPr/>
                <p:nvPr/>
              </p:nvSpPr>
              <p:spPr>
                <a:xfrm>
                  <a:off x="3254369" y="2413390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立方体 115">
                  <a:extLst>
                    <a:ext uri="{FF2B5EF4-FFF2-40B4-BE49-F238E27FC236}">
                      <a16:creationId xmlns:a16="http://schemas.microsoft.com/office/drawing/2014/main" id="{6325D184-8274-45FF-AF53-BA5F352A02F6}"/>
                    </a:ext>
                  </a:extLst>
                </p:cNvPr>
                <p:cNvSpPr/>
                <p:nvPr/>
              </p:nvSpPr>
              <p:spPr>
                <a:xfrm>
                  <a:off x="3254369" y="1871107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B71100A7-EA05-4FD9-99A9-33A74F0C413B}"/>
                </a:ext>
              </a:extLst>
            </p:cNvPr>
            <p:cNvGrpSpPr/>
            <p:nvPr/>
          </p:nvGrpSpPr>
          <p:grpSpPr>
            <a:xfrm>
              <a:off x="5731984" y="3408289"/>
              <a:ext cx="2224607" cy="1525580"/>
              <a:chOff x="5269913" y="3754204"/>
              <a:chExt cx="2224607" cy="1525580"/>
            </a:xfrm>
            <a:solidFill>
              <a:srgbClr val="A3C3ED">
                <a:alpha val="50000"/>
              </a:srgbClr>
            </a:solidFill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3891398-279F-4166-ACAF-6580BF56F9BF}"/>
                  </a:ext>
                </a:extLst>
              </p:cNvPr>
              <p:cNvGrpSpPr/>
              <p:nvPr/>
            </p:nvGrpSpPr>
            <p:grpSpPr>
              <a:xfrm>
                <a:off x="5270065" y="4810165"/>
                <a:ext cx="1170731" cy="469619"/>
                <a:chOff x="2164810" y="1871105"/>
                <a:chExt cx="1794920" cy="720002"/>
              </a:xfrm>
              <a:grpFill/>
            </p:grpSpPr>
            <p:grpSp>
              <p:nvGrpSpPr>
                <p:cNvPr id="105" name="组合 104">
                  <a:extLst>
                    <a:ext uri="{FF2B5EF4-FFF2-40B4-BE49-F238E27FC236}">
                      <a16:creationId xmlns:a16="http://schemas.microsoft.com/office/drawing/2014/main" id="{1B6A85ED-8E68-41DD-838A-64C84D3E3488}"/>
                    </a:ext>
                  </a:extLst>
                </p:cNvPr>
                <p:cNvGrpSpPr/>
                <p:nvPr/>
              </p:nvGrpSpPr>
              <p:grpSpPr>
                <a:xfrm>
                  <a:off x="2164810" y="1871105"/>
                  <a:ext cx="1257460" cy="720002"/>
                  <a:chOff x="2532060" y="2105830"/>
                  <a:chExt cx="1257460" cy="720002"/>
                </a:xfrm>
                <a:grpFill/>
              </p:grpSpPr>
              <p:sp>
                <p:nvSpPr>
                  <p:cNvPr id="107" name="立方体 106">
                    <a:extLst>
                      <a:ext uri="{FF2B5EF4-FFF2-40B4-BE49-F238E27FC236}">
                        <a16:creationId xmlns:a16="http://schemas.microsoft.com/office/drawing/2014/main" id="{9684EEB2-5B53-46DD-B09C-AAC4E084DBF1}"/>
                      </a:ext>
                    </a:extLst>
                  </p:cNvPr>
                  <p:cNvSpPr/>
                  <p:nvPr/>
                </p:nvSpPr>
                <p:spPr>
                  <a:xfrm>
                    <a:off x="2532060" y="2105832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" name="立方体 107">
                    <a:extLst>
                      <a:ext uri="{FF2B5EF4-FFF2-40B4-BE49-F238E27FC236}">
                        <a16:creationId xmlns:a16="http://schemas.microsoft.com/office/drawing/2014/main" id="{4CE6458B-1CE8-4E77-B073-D22AA3152DEB}"/>
                      </a:ext>
                    </a:extLst>
                  </p:cNvPr>
                  <p:cNvSpPr/>
                  <p:nvPr/>
                </p:nvSpPr>
                <p:spPr>
                  <a:xfrm>
                    <a:off x="3069519" y="2105830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06" name="立方体 105">
                  <a:extLst>
                    <a:ext uri="{FF2B5EF4-FFF2-40B4-BE49-F238E27FC236}">
                      <a16:creationId xmlns:a16="http://schemas.microsoft.com/office/drawing/2014/main" id="{B4D7A0A9-EA38-498B-B63A-6EFEEDE197D4}"/>
                    </a:ext>
                  </a:extLst>
                </p:cNvPr>
                <p:cNvSpPr/>
                <p:nvPr/>
              </p:nvSpPr>
              <p:spPr>
                <a:xfrm>
                  <a:off x="3239730" y="1871107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5843966C-A6DC-4ACA-A3F1-664D2629BEDD}"/>
                  </a:ext>
                </a:extLst>
              </p:cNvPr>
              <p:cNvGrpSpPr/>
              <p:nvPr/>
            </p:nvGrpSpPr>
            <p:grpSpPr>
              <a:xfrm>
                <a:off x="5269913" y="3754204"/>
                <a:ext cx="1170731" cy="1174643"/>
                <a:chOff x="2164810" y="1874757"/>
                <a:chExt cx="1794920" cy="1800917"/>
              </a:xfrm>
              <a:grpFill/>
            </p:grpSpPr>
            <p:grpSp>
              <p:nvGrpSpPr>
                <p:cNvPr id="93" name="组合 92">
                  <a:extLst>
                    <a:ext uri="{FF2B5EF4-FFF2-40B4-BE49-F238E27FC236}">
                      <a16:creationId xmlns:a16="http://schemas.microsoft.com/office/drawing/2014/main" id="{6E591D95-BC8F-429A-AEB5-48908A975CA2}"/>
                    </a:ext>
                  </a:extLst>
                </p:cNvPr>
                <p:cNvGrpSpPr/>
                <p:nvPr/>
              </p:nvGrpSpPr>
              <p:grpSpPr>
                <a:xfrm>
                  <a:off x="2164810" y="1874757"/>
                  <a:ext cx="1257460" cy="1800917"/>
                  <a:chOff x="2532060" y="2109482"/>
                  <a:chExt cx="1257460" cy="1800917"/>
                </a:xfrm>
                <a:grpFill/>
              </p:grpSpPr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F90C7728-42CE-4082-A109-666CB10DDBC2}"/>
                      </a:ext>
                    </a:extLst>
                  </p:cNvPr>
                  <p:cNvGrpSpPr/>
                  <p:nvPr/>
                </p:nvGrpSpPr>
                <p:grpSpPr>
                  <a:xfrm>
                    <a:off x="2532060" y="2109482"/>
                    <a:ext cx="720000" cy="1800917"/>
                    <a:chOff x="2532060" y="2109482"/>
                    <a:chExt cx="720000" cy="1800917"/>
                  </a:xfrm>
                  <a:grpFill/>
                </p:grpSpPr>
                <p:sp>
                  <p:nvSpPr>
                    <p:cNvPr id="102" name="立方体 101">
                      <a:extLst>
                        <a:ext uri="{FF2B5EF4-FFF2-40B4-BE49-F238E27FC236}">
                          <a16:creationId xmlns:a16="http://schemas.microsoft.com/office/drawing/2014/main" id="{FA45C827-D281-4941-9E02-C3D9BA75B6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039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立方体 102">
                      <a:extLst>
                        <a:ext uri="{FF2B5EF4-FFF2-40B4-BE49-F238E27FC236}">
                          <a16:creationId xmlns:a16="http://schemas.microsoft.com/office/drawing/2014/main" id="{77AD6F1A-A384-467E-AFDA-01E55063A5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立方体 103">
                      <a:extLst>
                        <a:ext uri="{FF2B5EF4-FFF2-40B4-BE49-F238E27FC236}">
                          <a16:creationId xmlns:a16="http://schemas.microsoft.com/office/drawing/2014/main" id="{B15951E4-D976-426A-8E41-3381AE32B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8" name="组合 97">
                    <a:extLst>
                      <a:ext uri="{FF2B5EF4-FFF2-40B4-BE49-F238E27FC236}">
                        <a16:creationId xmlns:a16="http://schemas.microsoft.com/office/drawing/2014/main" id="{A494183B-C70D-4315-9B07-F132DCAF0EE9}"/>
                      </a:ext>
                    </a:extLst>
                  </p:cNvPr>
                  <p:cNvGrpSpPr/>
                  <p:nvPr/>
                </p:nvGrpSpPr>
                <p:grpSpPr>
                  <a:xfrm>
                    <a:off x="3069520" y="2109482"/>
                    <a:ext cx="720000" cy="1800917"/>
                    <a:chOff x="2532060" y="2109482"/>
                    <a:chExt cx="720000" cy="1800917"/>
                  </a:xfrm>
                  <a:grpFill/>
                </p:grpSpPr>
                <p:sp>
                  <p:nvSpPr>
                    <p:cNvPr id="99" name="立方体 98">
                      <a:extLst>
                        <a:ext uri="{FF2B5EF4-FFF2-40B4-BE49-F238E27FC236}">
                          <a16:creationId xmlns:a16="http://schemas.microsoft.com/office/drawing/2014/main" id="{EC02D123-3EC3-4658-B1CB-D29893843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319039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立方体 99">
                      <a:extLst>
                        <a:ext uri="{FF2B5EF4-FFF2-40B4-BE49-F238E27FC236}">
                          <a16:creationId xmlns:a16="http://schemas.microsoft.com/office/drawing/2014/main" id="{9D11B3AE-EA36-4EA8-B55F-89D2231322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651766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立方体 100">
                      <a:extLst>
                        <a:ext uri="{FF2B5EF4-FFF2-40B4-BE49-F238E27FC236}">
                          <a16:creationId xmlns:a16="http://schemas.microsoft.com/office/drawing/2014/main" id="{045E29DC-E275-486D-9BD2-4F0E070BC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2060" y="2109482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94" name="立方体 93">
                  <a:extLst>
                    <a:ext uri="{FF2B5EF4-FFF2-40B4-BE49-F238E27FC236}">
                      <a16:creationId xmlns:a16="http://schemas.microsoft.com/office/drawing/2014/main" id="{01FB9C91-724E-4F59-891E-EA329DC8D8C7}"/>
                    </a:ext>
                  </a:extLst>
                </p:cNvPr>
                <p:cNvSpPr/>
                <p:nvPr/>
              </p:nvSpPr>
              <p:spPr>
                <a:xfrm>
                  <a:off x="3239730" y="2955674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立方体 94">
                  <a:extLst>
                    <a:ext uri="{FF2B5EF4-FFF2-40B4-BE49-F238E27FC236}">
                      <a16:creationId xmlns:a16="http://schemas.microsoft.com/office/drawing/2014/main" id="{9A0CA700-CD86-4AD5-8942-6F7180471419}"/>
                    </a:ext>
                  </a:extLst>
                </p:cNvPr>
                <p:cNvSpPr/>
                <p:nvPr/>
              </p:nvSpPr>
              <p:spPr>
                <a:xfrm>
                  <a:off x="3239730" y="2417041"/>
                  <a:ext cx="720000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立方体 95">
                  <a:extLst>
                    <a:ext uri="{FF2B5EF4-FFF2-40B4-BE49-F238E27FC236}">
                      <a16:creationId xmlns:a16="http://schemas.microsoft.com/office/drawing/2014/main" id="{BA6EFEB5-6620-4255-85E6-3426247CDFC7}"/>
                    </a:ext>
                  </a:extLst>
                </p:cNvPr>
                <p:cNvSpPr/>
                <p:nvPr/>
              </p:nvSpPr>
              <p:spPr>
                <a:xfrm>
                  <a:off x="3239730" y="1874757"/>
                  <a:ext cx="720000" cy="720000"/>
                </a:xfrm>
                <a:prstGeom prst="cube">
                  <a:avLst/>
                </a:prstGeom>
                <a:solidFill>
                  <a:srgbClr val="A3C3ED"/>
                </a:solidFill>
                <a:ln w="762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A078C6FF-B8D1-4645-B051-057006735208}"/>
                  </a:ext>
                </a:extLst>
              </p:cNvPr>
              <p:cNvGrpSpPr/>
              <p:nvPr/>
            </p:nvGrpSpPr>
            <p:grpSpPr>
              <a:xfrm>
                <a:off x="6323332" y="4809877"/>
                <a:ext cx="1170734" cy="469621"/>
                <a:chOff x="2179412" y="1860151"/>
                <a:chExt cx="1794926" cy="720003"/>
              </a:xfrm>
              <a:grpFill/>
            </p:grpSpPr>
            <p:grpSp>
              <p:nvGrpSpPr>
                <p:cNvPr id="89" name="组合 88">
                  <a:extLst>
                    <a:ext uri="{FF2B5EF4-FFF2-40B4-BE49-F238E27FC236}">
                      <a16:creationId xmlns:a16="http://schemas.microsoft.com/office/drawing/2014/main" id="{5BB8B3ED-7FC5-4FA8-9D0A-84418001BD9B}"/>
                    </a:ext>
                  </a:extLst>
                </p:cNvPr>
                <p:cNvGrpSpPr/>
                <p:nvPr/>
              </p:nvGrpSpPr>
              <p:grpSpPr>
                <a:xfrm>
                  <a:off x="2179412" y="1860151"/>
                  <a:ext cx="1257461" cy="720003"/>
                  <a:chOff x="2546662" y="2094876"/>
                  <a:chExt cx="1257461" cy="720003"/>
                </a:xfrm>
                <a:grpFill/>
              </p:grpSpPr>
              <p:sp>
                <p:nvSpPr>
                  <p:cNvPr id="91" name="立方体 90">
                    <a:extLst>
                      <a:ext uri="{FF2B5EF4-FFF2-40B4-BE49-F238E27FC236}">
                        <a16:creationId xmlns:a16="http://schemas.microsoft.com/office/drawing/2014/main" id="{DD6F5648-6A6F-4CB2-BB27-20949E2090AA}"/>
                      </a:ext>
                    </a:extLst>
                  </p:cNvPr>
                  <p:cNvSpPr/>
                  <p:nvPr/>
                </p:nvSpPr>
                <p:spPr>
                  <a:xfrm>
                    <a:off x="2546662" y="2094876"/>
                    <a:ext cx="720001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立方体 91">
                    <a:extLst>
                      <a:ext uri="{FF2B5EF4-FFF2-40B4-BE49-F238E27FC236}">
                        <a16:creationId xmlns:a16="http://schemas.microsoft.com/office/drawing/2014/main" id="{6E8312EE-2453-4CB8-81E4-5E1BDAF506DB}"/>
                      </a:ext>
                    </a:extLst>
                  </p:cNvPr>
                  <p:cNvSpPr/>
                  <p:nvPr/>
                </p:nvSpPr>
                <p:spPr>
                  <a:xfrm>
                    <a:off x="3084126" y="2094879"/>
                    <a:ext cx="719997" cy="720000"/>
                  </a:xfrm>
                  <a:prstGeom prst="cube">
                    <a:avLst/>
                  </a:prstGeom>
                  <a:grpFill/>
                  <a:ln w="7620">
                    <a:solidFill>
                      <a:schemeClr val="tx1">
                        <a:alpha val="3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90" name="立方体 89">
                  <a:extLst>
                    <a:ext uri="{FF2B5EF4-FFF2-40B4-BE49-F238E27FC236}">
                      <a16:creationId xmlns:a16="http://schemas.microsoft.com/office/drawing/2014/main" id="{D9004DE4-7163-45A1-9D2B-31A8A20618C4}"/>
                    </a:ext>
                  </a:extLst>
                </p:cNvPr>
                <p:cNvSpPr/>
                <p:nvPr/>
              </p:nvSpPr>
              <p:spPr>
                <a:xfrm>
                  <a:off x="3254337" y="1860152"/>
                  <a:ext cx="720001" cy="720001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7DB92B62-7421-4D46-9A1A-413406CE3BEE}"/>
                  </a:ext>
                </a:extLst>
              </p:cNvPr>
              <p:cNvGrpSpPr/>
              <p:nvPr/>
            </p:nvGrpSpPr>
            <p:grpSpPr>
              <a:xfrm>
                <a:off x="6323760" y="3754327"/>
                <a:ext cx="1170760" cy="1174644"/>
                <a:chOff x="2179399" y="1871105"/>
                <a:chExt cx="1794975" cy="1800919"/>
              </a:xfrm>
              <a:grpFill/>
            </p:grpSpPr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1D316DBE-2EE5-4B10-9546-C591AE603001}"/>
                    </a:ext>
                  </a:extLst>
                </p:cNvPr>
                <p:cNvGrpSpPr/>
                <p:nvPr/>
              </p:nvGrpSpPr>
              <p:grpSpPr>
                <a:xfrm>
                  <a:off x="2179399" y="1871105"/>
                  <a:ext cx="1257494" cy="1800919"/>
                  <a:chOff x="2546649" y="2105830"/>
                  <a:chExt cx="1257494" cy="1800919"/>
                </a:xfrm>
                <a:grpFill/>
              </p:grpSpPr>
              <p:grpSp>
                <p:nvGrpSpPr>
                  <p:cNvPr id="81" name="组合 80">
                    <a:extLst>
                      <a:ext uri="{FF2B5EF4-FFF2-40B4-BE49-F238E27FC236}">
                        <a16:creationId xmlns:a16="http://schemas.microsoft.com/office/drawing/2014/main" id="{319B3632-1D70-4163-A509-9F0496551BA1}"/>
                      </a:ext>
                    </a:extLst>
                  </p:cNvPr>
                  <p:cNvGrpSpPr/>
                  <p:nvPr/>
                </p:nvGrpSpPr>
                <p:grpSpPr>
                  <a:xfrm>
                    <a:off x="2546649" y="2105832"/>
                    <a:ext cx="720018" cy="1800917"/>
                    <a:chOff x="2546649" y="2105832"/>
                    <a:chExt cx="720018" cy="1800917"/>
                  </a:xfrm>
                  <a:grpFill/>
                </p:grpSpPr>
                <p:sp>
                  <p:nvSpPr>
                    <p:cNvPr id="86" name="立方体 85">
                      <a:extLst>
                        <a:ext uri="{FF2B5EF4-FFF2-40B4-BE49-F238E27FC236}">
                          <a16:creationId xmlns:a16="http://schemas.microsoft.com/office/drawing/2014/main" id="{5051777F-6C5E-42C1-8DFE-45DCC6DDB6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51" y="3186749"/>
                      <a:ext cx="720000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立方体 86">
                      <a:extLst>
                        <a:ext uri="{FF2B5EF4-FFF2-40B4-BE49-F238E27FC236}">
                          <a16:creationId xmlns:a16="http://schemas.microsoft.com/office/drawing/2014/main" id="{6D51A0D9-61AA-4525-AC07-23FEFD4246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49" y="2648116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立方体 87">
                      <a:extLst>
                        <a:ext uri="{FF2B5EF4-FFF2-40B4-BE49-F238E27FC236}">
                          <a16:creationId xmlns:a16="http://schemas.microsoft.com/office/drawing/2014/main" id="{CB37E351-871E-4A80-A67A-9EE1ECB77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69" y="2105832"/>
                      <a:ext cx="719998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2" name="组合 81">
                    <a:extLst>
                      <a:ext uri="{FF2B5EF4-FFF2-40B4-BE49-F238E27FC236}">
                        <a16:creationId xmlns:a16="http://schemas.microsoft.com/office/drawing/2014/main" id="{6E4BC85C-8C97-4F9B-969F-6B104FF5CBA4}"/>
                      </a:ext>
                    </a:extLst>
                  </p:cNvPr>
                  <p:cNvGrpSpPr/>
                  <p:nvPr/>
                </p:nvGrpSpPr>
                <p:grpSpPr>
                  <a:xfrm>
                    <a:off x="3084139" y="2105830"/>
                    <a:ext cx="720004" cy="1800918"/>
                    <a:chOff x="2546679" y="2105830"/>
                    <a:chExt cx="720004" cy="1800918"/>
                  </a:xfrm>
                  <a:grpFill/>
                </p:grpSpPr>
                <p:sp>
                  <p:nvSpPr>
                    <p:cNvPr id="83" name="立方体 82">
                      <a:extLst>
                        <a:ext uri="{FF2B5EF4-FFF2-40B4-BE49-F238E27FC236}">
                          <a16:creationId xmlns:a16="http://schemas.microsoft.com/office/drawing/2014/main" id="{E40C8E99-D93F-49E4-87EE-C654BF9F3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3186748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立方体 83">
                      <a:extLst>
                        <a:ext uri="{FF2B5EF4-FFF2-40B4-BE49-F238E27FC236}">
                          <a16:creationId xmlns:a16="http://schemas.microsoft.com/office/drawing/2014/main" id="{EEBB0C93-67F0-4DBF-AAE1-555BC05352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81" y="2648115"/>
                      <a:ext cx="720002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立方体 84">
                      <a:extLst>
                        <a:ext uri="{FF2B5EF4-FFF2-40B4-BE49-F238E27FC236}">
                          <a16:creationId xmlns:a16="http://schemas.microsoft.com/office/drawing/2014/main" id="{796DFAFE-3F0F-491F-9564-BDF6396105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6679" y="2105830"/>
                      <a:ext cx="719999" cy="720000"/>
                    </a:xfrm>
                    <a:prstGeom prst="cube">
                      <a:avLst/>
                    </a:prstGeom>
                    <a:grpFill/>
                    <a:ln w="7620">
                      <a:solidFill>
                        <a:schemeClr val="tx1">
                          <a:alpha val="3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78" name="立方体 77">
                  <a:extLst>
                    <a:ext uri="{FF2B5EF4-FFF2-40B4-BE49-F238E27FC236}">
                      <a16:creationId xmlns:a16="http://schemas.microsoft.com/office/drawing/2014/main" id="{DD9AF644-F522-4523-8DE1-7F52BE88284E}"/>
                    </a:ext>
                  </a:extLst>
                </p:cNvPr>
                <p:cNvSpPr/>
                <p:nvPr/>
              </p:nvSpPr>
              <p:spPr>
                <a:xfrm>
                  <a:off x="3254369" y="2952023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立方体 78">
                  <a:extLst>
                    <a:ext uri="{FF2B5EF4-FFF2-40B4-BE49-F238E27FC236}">
                      <a16:creationId xmlns:a16="http://schemas.microsoft.com/office/drawing/2014/main" id="{7F548FE5-A13E-4AD1-BB03-B49EFCAA9064}"/>
                    </a:ext>
                  </a:extLst>
                </p:cNvPr>
                <p:cNvSpPr/>
                <p:nvPr/>
              </p:nvSpPr>
              <p:spPr>
                <a:xfrm>
                  <a:off x="3254369" y="2413390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立方体 79">
                  <a:extLst>
                    <a:ext uri="{FF2B5EF4-FFF2-40B4-BE49-F238E27FC236}">
                      <a16:creationId xmlns:a16="http://schemas.microsoft.com/office/drawing/2014/main" id="{888E3C0A-5D8D-4757-A436-229A77A1557F}"/>
                    </a:ext>
                  </a:extLst>
                </p:cNvPr>
                <p:cNvSpPr/>
                <p:nvPr/>
              </p:nvSpPr>
              <p:spPr>
                <a:xfrm>
                  <a:off x="3254369" y="1871107"/>
                  <a:ext cx="720005" cy="720000"/>
                </a:xfrm>
                <a:prstGeom prst="cube">
                  <a:avLst/>
                </a:prstGeom>
                <a:grpFill/>
                <a:ln w="7620">
                  <a:solidFill>
                    <a:schemeClr val="tx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788D92AB-54EF-4114-B4D4-FC24FC2BEEE6}"/>
                    </a:ext>
                  </a:extLst>
                </p:cNvPr>
                <p:cNvSpPr txBox="1"/>
                <p:nvPr/>
              </p:nvSpPr>
              <p:spPr>
                <a:xfrm>
                  <a:off x="6279163" y="4966814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788D92AB-54EF-4114-B4D4-FC24FC2BE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163" y="4966814"/>
                  <a:ext cx="91440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D7E2F91-CD53-4D61-8EB8-35E09ED4DD71}"/>
                    </a:ext>
                  </a:extLst>
                </p:cNvPr>
                <p:cNvSpPr txBox="1"/>
                <p:nvPr/>
              </p:nvSpPr>
              <p:spPr>
                <a:xfrm>
                  <a:off x="5074005" y="3990445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D7E2F91-CD53-4D61-8EB8-35E09ED4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005" y="3990445"/>
                  <a:ext cx="91440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CF68C2E8-10E0-4966-A4E8-65033BCB599F}"/>
                    </a:ext>
                  </a:extLst>
                </p:cNvPr>
                <p:cNvSpPr txBox="1"/>
                <p:nvPr/>
              </p:nvSpPr>
              <p:spPr>
                <a:xfrm>
                  <a:off x="8007955" y="4365374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CF68C2E8-10E0-4966-A4E8-65033BCB5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955" y="4365374"/>
                  <a:ext cx="91440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176F2F6-E78E-44E3-A34B-F4778E140549}"/>
                </a:ext>
              </a:extLst>
            </p:cNvPr>
            <p:cNvSpPr txBox="1"/>
            <p:nvPr/>
          </p:nvSpPr>
          <p:spPr>
            <a:xfrm>
              <a:off x="6497733" y="5274591"/>
              <a:ext cx="1191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cost volume</a:t>
              </a:r>
              <a:endParaRPr lang="zh-CN" altLang="en-US" sz="1600" dirty="0"/>
            </a:p>
          </p:txBody>
        </p:sp>
      </p:grpSp>
      <p:sp>
        <p:nvSpPr>
          <p:cNvPr id="219" name="文本框 218">
            <a:extLst>
              <a:ext uri="{FF2B5EF4-FFF2-40B4-BE49-F238E27FC236}">
                <a16:creationId xmlns:a16="http://schemas.microsoft.com/office/drawing/2014/main" id="{14BCC3C6-9B2F-4F1D-9933-4074CE6ACF2D}"/>
              </a:ext>
            </a:extLst>
          </p:cNvPr>
          <p:cNvSpPr txBox="1"/>
          <p:nvPr/>
        </p:nvSpPr>
        <p:spPr>
          <a:xfrm>
            <a:off x="7648734" y="6027525"/>
            <a:ext cx="1072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Source: Zhou  </a:t>
            </a:r>
            <a:endParaRPr lang="zh-CN" altLang="en-US" sz="1200" dirty="0"/>
          </a:p>
        </p:txBody>
      </p:sp>
      <p:sp>
        <p:nvSpPr>
          <p:cNvPr id="218" name="Footer Placeholder 4">
            <a:extLst>
              <a:ext uri="{FF2B5EF4-FFF2-40B4-BE49-F238E27FC236}">
                <a16:creationId xmlns:a16="http://schemas.microsoft.com/office/drawing/2014/main" id="{EFF8C2BC-09A1-42B9-BCF6-0296B531D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  <p:sp>
        <p:nvSpPr>
          <p:cNvPr id="217" name="矩形: 圆角 216">
            <a:extLst>
              <a:ext uri="{FF2B5EF4-FFF2-40B4-BE49-F238E27FC236}">
                <a16:creationId xmlns:a16="http://schemas.microsoft.com/office/drawing/2014/main" id="{F9523D35-BBA4-4E4B-BDCD-581F70A42E2D}"/>
              </a:ext>
            </a:extLst>
          </p:cNvPr>
          <p:cNvSpPr/>
          <p:nvPr/>
        </p:nvSpPr>
        <p:spPr>
          <a:xfrm>
            <a:off x="2459425" y="1927406"/>
            <a:ext cx="414850" cy="181498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2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38B9A-51D0-499B-A706-CEA85909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Cost Volume Pyramid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FF464-9D27-4A2A-A541-E812C5411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Iterative refinement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1149EA-B183-44A1-9E91-F94E91C580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358889-0020-4646-AEB8-610C87AE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137BC86-008D-4FF7-8C5C-DA178DB0506F}"/>
              </a:ext>
            </a:extLst>
          </p:cNvPr>
          <p:cNvGrpSpPr/>
          <p:nvPr/>
        </p:nvGrpSpPr>
        <p:grpSpPr>
          <a:xfrm>
            <a:off x="669469" y="1812097"/>
            <a:ext cx="8238178" cy="3261360"/>
            <a:chOff x="669469" y="1590795"/>
            <a:chExt cx="8238178" cy="32613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69BA96A-61B1-44DE-99D5-48C3D9BD00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889" b="6296"/>
            <a:stretch/>
          </p:blipFill>
          <p:spPr>
            <a:xfrm>
              <a:off x="1551196" y="1590795"/>
              <a:ext cx="7356451" cy="3261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07A58ED-57E0-4B6D-B11E-88B9F857D682}"/>
                    </a:ext>
                  </a:extLst>
                </p:cNvPr>
                <p:cNvSpPr txBox="1"/>
                <p:nvPr/>
              </p:nvSpPr>
              <p:spPr>
                <a:xfrm>
                  <a:off x="669469" y="1713677"/>
                  <a:ext cx="107108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level </a:t>
                  </a:r>
                  <a14:m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zh-CN" sz="1400" dirty="0"/>
                    <a:t> (coarsest)</a:t>
                  </a:r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07A58ED-57E0-4B6D-B11E-88B9F857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69" y="1713677"/>
                  <a:ext cx="1071086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705" t="-1163" b="-116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78B9D43-9FBF-4AF3-9662-BB921AFBBE14}"/>
                    </a:ext>
                  </a:extLst>
                </p:cNvPr>
                <p:cNvSpPr txBox="1"/>
                <p:nvPr/>
              </p:nvSpPr>
              <p:spPr>
                <a:xfrm>
                  <a:off x="677217" y="2621838"/>
                  <a:ext cx="12095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level </a:t>
                  </a:r>
                  <a14:m>
                    <m:oMath xmlns:m="http://schemas.openxmlformats.org/officeDocument/2006/math"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78B9D43-9FBF-4AF3-9662-BB921AFBB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17" y="2621838"/>
                  <a:ext cx="1209595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08" t="-1961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360FBF8-81F1-4FB9-B126-6D015F4A6E93}"/>
                    </a:ext>
                  </a:extLst>
                </p:cNvPr>
                <p:cNvSpPr txBox="1"/>
                <p:nvPr/>
              </p:nvSpPr>
              <p:spPr>
                <a:xfrm>
                  <a:off x="669469" y="3393808"/>
                  <a:ext cx="1209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level </a:t>
                  </a:r>
                  <a14:m>
                    <m:oMath xmlns:m="http://schemas.openxmlformats.org/officeDocument/2006/math"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−2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360FBF8-81F1-4FB9-B126-6D015F4A6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69" y="3393808"/>
                  <a:ext cx="1209596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15" t="-392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40D602D-0F29-4808-8A3C-1908A5D77544}"/>
                </a:ext>
              </a:extLst>
            </p:cNvPr>
            <p:cNvCxnSpPr/>
            <p:nvPr/>
          </p:nvCxnSpPr>
          <p:spPr>
            <a:xfrm>
              <a:off x="3741884" y="3724867"/>
              <a:ext cx="0" cy="283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67C6A6-4404-4B1E-9DCF-47829111B453}"/>
                </a:ext>
              </a:extLst>
            </p:cNvPr>
            <p:cNvSpPr txBox="1"/>
            <p:nvPr/>
          </p:nvSpPr>
          <p:spPr>
            <a:xfrm>
              <a:off x="3570202" y="3823866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104BDF8-59FE-4BCB-BC86-68BBCD4F241C}"/>
                </a:ext>
              </a:extLst>
            </p:cNvPr>
            <p:cNvSpPr txBox="1"/>
            <p:nvPr/>
          </p:nvSpPr>
          <p:spPr>
            <a:xfrm>
              <a:off x="950309" y="3757880"/>
              <a:ext cx="343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07B2BF9-D539-4016-850C-46312C33AA5B}"/>
              </a:ext>
            </a:extLst>
          </p:cNvPr>
          <p:cNvSpPr txBox="1"/>
          <p:nvPr/>
        </p:nvSpPr>
        <p:spPr>
          <a:xfrm>
            <a:off x="5640748" y="5149593"/>
            <a:ext cx="2969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Source: youtu.be/yx2JCviMRHg (10.06.2021)</a:t>
            </a:r>
            <a:endParaRPr lang="zh-CN" altLang="en-US" sz="120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D962D17-4CD7-4320-9F62-96DFF4105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05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55413-4ED9-4F30-A999-C49AD05F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Depth Map Estimator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3A24F5-1BE2-4761-A7BF-C30833E18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/>
                  <a:t>Depth Map Estimator:</a:t>
                </a:r>
              </a:p>
              <a:p>
                <a:pPr lvl="1"/>
                <a:r>
                  <a:rPr lang="en-US" altLang="zh-CN" sz="1600" dirty="0"/>
                  <a:t>Apply a 3D CNN to the cost volume pyramid to output probability volumes</a:t>
                </a:r>
              </a:p>
              <a:p>
                <a:pPr lvl="1"/>
                <a:r>
                  <a:rPr lang="en-US" altLang="zh-CN" sz="1600" dirty="0" err="1"/>
                  <a:t>E.g</a:t>
                </a:r>
                <a:r>
                  <a:rPr lang="en-US" altLang="zh-CN" sz="1600" dirty="0"/>
                  <a:t>, at the coarsest level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600" dirty="0"/>
                  <a:t>, the sampled depth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altLang="zh-CN" sz="1600" dirty="0"/>
                  <a:t>, the depth estimate for each pixel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1600" dirty="0"/>
                  <a:t> is 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600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3A24F5-1BE2-4761-A7BF-C30833E18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FA208-5DFB-49F3-BA79-B30525DE1C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ADBC26-CAE7-4008-93C4-97033DFBF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E67F25E-74A0-4EE8-A8A8-9EAEC64F864C}"/>
              </a:ext>
            </a:extLst>
          </p:cNvPr>
          <p:cNvGrpSpPr/>
          <p:nvPr/>
        </p:nvGrpSpPr>
        <p:grpSpPr>
          <a:xfrm>
            <a:off x="-11113" y="3074087"/>
            <a:ext cx="9144000" cy="3248573"/>
            <a:chOff x="12357" y="3200356"/>
            <a:chExt cx="9144000" cy="324857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3A177F6-3CFB-44CB-B170-0BA8B72F7B1F}"/>
                </a:ext>
              </a:extLst>
            </p:cNvPr>
            <p:cNvGrpSpPr/>
            <p:nvPr/>
          </p:nvGrpSpPr>
          <p:grpSpPr>
            <a:xfrm>
              <a:off x="12357" y="3200356"/>
              <a:ext cx="9144000" cy="3248573"/>
              <a:chOff x="0" y="1844040"/>
              <a:chExt cx="9144000" cy="3248573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4A1B8FE-5480-4E57-AA90-D3D28175E1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247"/>
              <a:stretch/>
            </p:blipFill>
            <p:spPr>
              <a:xfrm>
                <a:off x="0" y="2006513"/>
                <a:ext cx="9144000" cy="3086100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A2C5657-F7CE-4820-B18D-1A888318824D}"/>
                  </a:ext>
                </a:extLst>
              </p:cNvPr>
              <p:cNvSpPr/>
              <p:nvPr/>
            </p:nvSpPr>
            <p:spPr>
              <a:xfrm>
                <a:off x="0" y="1844040"/>
                <a:ext cx="3901440" cy="308610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FF8D6A4-8B63-4254-8E7D-E18CB7F1D5D6}"/>
                  </a:ext>
                </a:extLst>
              </p:cNvPr>
              <p:cNvSpPr/>
              <p:nvPr/>
            </p:nvSpPr>
            <p:spPr>
              <a:xfrm>
                <a:off x="5242562" y="4366260"/>
                <a:ext cx="1948021" cy="47244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695795D-6F20-4EBF-950D-4C9F81530F14}"/>
                </a:ext>
              </a:extLst>
            </p:cNvPr>
            <p:cNvSpPr/>
            <p:nvPr/>
          </p:nvSpPr>
          <p:spPr>
            <a:xfrm>
              <a:off x="7725065" y="4261016"/>
              <a:ext cx="1274428" cy="96477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3DA23A8-3FD9-4E97-943F-3F31724D9616}"/>
                </a:ext>
              </a:extLst>
            </p:cNvPr>
            <p:cNvSpPr/>
            <p:nvPr/>
          </p:nvSpPr>
          <p:spPr>
            <a:xfrm>
              <a:off x="7591927" y="3746472"/>
              <a:ext cx="1274428" cy="513347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50A8224-51B4-421F-8B6F-B56C1F6AFE47}"/>
              </a:ext>
            </a:extLst>
          </p:cNvPr>
          <p:cNvSpPr txBox="1"/>
          <p:nvPr/>
        </p:nvSpPr>
        <p:spPr>
          <a:xfrm>
            <a:off x="7142336" y="6074445"/>
            <a:ext cx="177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Source: [1] CVP-</a:t>
            </a:r>
            <a:r>
              <a:rPr lang="en-US" altLang="zh-CN" sz="1200" dirty="0" err="1"/>
              <a:t>MVSNet</a:t>
            </a:r>
            <a:r>
              <a:rPr lang="en-US" altLang="zh-CN" sz="1200" dirty="0"/>
              <a:t>  </a:t>
            </a:r>
            <a:endParaRPr lang="zh-CN" altLang="en-US" sz="120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4243CA1-8C5D-4BFE-B4AC-3C9BBF37C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26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7C157-CF63-4960-B512-48892AA5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Loss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3BC108-FAEC-4B24-81E6-85712792DA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297" y="896053"/>
                <a:ext cx="8424863" cy="54482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norm as loss function: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400050" lvl="1" indent="0">
                  <a:buNone/>
                </a:pPr>
                <a:endParaRPr lang="en-US" altLang="zh-CN" sz="1800" dirty="0"/>
              </a:p>
              <a:p>
                <a:pPr marL="400050" lvl="1" indent="0">
                  <a:buNone/>
                </a:pPr>
                <a:r>
                  <a:rPr lang="en-US" altLang="zh-CN" sz="1600" dirty="0"/>
                  <a:t>where: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𝐺𝑇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zh-CN" sz="1600" dirty="0"/>
                  <a:t> is the pyramid for ground truth depth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CN" sz="1600" dirty="0"/>
                  <a:t> is the set of valid pixels with ground truth measurements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3BC108-FAEC-4B24-81E6-85712792DA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297" y="896053"/>
                <a:ext cx="8424863" cy="5448299"/>
              </a:xfrm>
              <a:blipFill>
                <a:blip r:embed="rId3"/>
                <a:stretch>
                  <a:fillRect l="-724" t="-6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931A7-164F-4B86-94C2-50CC922402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7C7CC-7C0A-4700-9289-A1DDA9557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4E8261-283E-4362-99C0-184011C23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931" y="1405477"/>
            <a:ext cx="2882791" cy="651209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6C4DE790-DB72-4ED0-A2E7-914E0918BFB0}"/>
              </a:ext>
            </a:extLst>
          </p:cNvPr>
          <p:cNvGrpSpPr/>
          <p:nvPr/>
        </p:nvGrpSpPr>
        <p:grpSpPr>
          <a:xfrm>
            <a:off x="-11114" y="3074087"/>
            <a:ext cx="9144001" cy="3248573"/>
            <a:chOff x="-1" y="1844040"/>
            <a:chExt cx="9144001" cy="324857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4488E2D-B321-42CD-B7BA-AD95EE466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247"/>
            <a:stretch/>
          </p:blipFill>
          <p:spPr>
            <a:xfrm>
              <a:off x="0" y="2006513"/>
              <a:ext cx="9144000" cy="3086100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597E5BC-7292-4BBB-968F-F94D9FF3857C}"/>
                </a:ext>
              </a:extLst>
            </p:cNvPr>
            <p:cNvSpPr/>
            <p:nvPr/>
          </p:nvSpPr>
          <p:spPr>
            <a:xfrm>
              <a:off x="-1" y="1844040"/>
              <a:ext cx="6846253" cy="30861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F34CDA6-B932-416B-94EB-4FDC00976123}"/>
                </a:ext>
              </a:extLst>
            </p:cNvPr>
            <p:cNvSpPr/>
            <p:nvPr/>
          </p:nvSpPr>
          <p:spPr>
            <a:xfrm>
              <a:off x="5242562" y="4366260"/>
              <a:ext cx="3402011" cy="47244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EB8EF2-3564-4AC0-9339-38EA27F02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14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0BDA7-2830-48C7-9D42-C435F455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Summary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BECAAD-555B-4A20-819B-5408114083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0140D-BA4C-44D9-863E-258CE488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26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C84377-C639-4DD9-A606-6935D4502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" t="20292" r="68246" b="22632"/>
          <a:stretch/>
        </p:blipFill>
        <p:spPr>
          <a:xfrm>
            <a:off x="288757" y="1900988"/>
            <a:ext cx="2735179" cy="2935707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3A492E8-0216-46EC-BF7A-D55D3EF01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7375" t="80363" r="6053" b="7388"/>
          <a:stretch/>
        </p:blipFill>
        <p:spPr>
          <a:xfrm>
            <a:off x="5245769" y="4215818"/>
            <a:ext cx="3120190" cy="380245"/>
          </a:xfr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FD9A4C8-FC6A-4B74-86AE-363421CD7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68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0BDA7-2830-48C7-9D42-C435F455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Summary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BECAAD-555B-4A20-819B-5408114083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0140D-BA4C-44D9-863E-258CE488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0E35AB9-7059-48B0-9040-31D12DBD2B3A}"/>
              </a:ext>
            </a:extLst>
          </p:cNvPr>
          <p:cNvGrpSpPr/>
          <p:nvPr/>
        </p:nvGrpSpPr>
        <p:grpSpPr>
          <a:xfrm>
            <a:off x="120315" y="1788694"/>
            <a:ext cx="8257917" cy="2943727"/>
            <a:chOff x="0" y="1788694"/>
            <a:chExt cx="8257917" cy="29437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23D0C2C-03C1-4E81-83BF-BFAAE722A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109" r="20614" b="24659"/>
            <a:stretch/>
          </p:blipFill>
          <p:spPr>
            <a:xfrm>
              <a:off x="0" y="1788694"/>
              <a:ext cx="7259053" cy="294372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E15A9D3-5127-4684-AADC-40C9A0F6C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9053" y="2175459"/>
              <a:ext cx="998864" cy="6096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4B52ABC-7D4C-4369-8FC0-2A5A0FD290EA}"/>
                    </a:ext>
                  </a:extLst>
                </p:cNvPr>
                <p:cNvSpPr txBox="1"/>
                <p:nvPr/>
              </p:nvSpPr>
              <p:spPr>
                <a:xfrm>
                  <a:off x="7792762" y="2095672"/>
                  <a:ext cx="444994" cy="2660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  <m:sup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4B52ABC-7D4C-4369-8FC0-2A5A0FD29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2762" y="2095672"/>
                  <a:ext cx="444994" cy="2660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内容占位符 7">
            <a:extLst>
              <a:ext uri="{FF2B5EF4-FFF2-40B4-BE49-F238E27FC236}">
                <a16:creationId xmlns:a16="http://schemas.microsoft.com/office/drawing/2014/main" id="{065521D2-7830-46E7-89B7-FC09CB274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57375" t="80363" r="6053" b="7388"/>
          <a:stretch/>
        </p:blipFill>
        <p:spPr>
          <a:xfrm>
            <a:off x="5245769" y="4215818"/>
            <a:ext cx="3120190" cy="380245"/>
          </a:xfr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853F55-8821-4D22-B071-3D2A7FCB8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44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0BDA7-2830-48C7-9D42-C435F455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Summary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BECAAD-555B-4A20-819B-5408114083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0140D-BA4C-44D9-863E-258CE488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581AAD-2568-4C30-A1DD-CC0C23CCA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33" r="20526" b="24035"/>
          <a:stretch/>
        </p:blipFill>
        <p:spPr>
          <a:xfrm>
            <a:off x="120315" y="1820778"/>
            <a:ext cx="7267074" cy="29437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33B17C-5842-4C76-8FF8-00105B7AA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368" y="2175459"/>
            <a:ext cx="998864" cy="609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B93A5B7-369B-4DCB-8410-FDAE26C2A183}"/>
                  </a:ext>
                </a:extLst>
              </p:cNvPr>
              <p:cNvSpPr txBox="1"/>
              <p:nvPr/>
            </p:nvSpPr>
            <p:spPr>
              <a:xfrm>
                <a:off x="7913077" y="2095672"/>
                <a:ext cx="444994" cy="266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𝐺𝑇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B93A5B7-369B-4DCB-8410-FDAE26C2A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77" y="2095672"/>
                <a:ext cx="444994" cy="2660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内容占位符 7">
            <a:extLst>
              <a:ext uri="{FF2B5EF4-FFF2-40B4-BE49-F238E27FC236}">
                <a16:creationId xmlns:a16="http://schemas.microsoft.com/office/drawing/2014/main" id="{755A54B8-5DE5-4E3F-B290-80A4830F0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57375" t="80363" r="6053" b="7388"/>
          <a:stretch/>
        </p:blipFill>
        <p:spPr>
          <a:xfrm>
            <a:off x="5245769" y="4215818"/>
            <a:ext cx="3120190" cy="380245"/>
          </a:xfr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5BE0D1-4314-44FC-8966-E4F5DDBDF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62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0BDA7-2830-48C7-9D42-C435F455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Summary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BECAAD-555B-4A20-819B-5408114083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0140D-BA4C-44D9-863E-258CE488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41851A-25F1-47EB-9144-D5BFCF66B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5" r="19210" b="24347"/>
          <a:stretch/>
        </p:blipFill>
        <p:spPr>
          <a:xfrm>
            <a:off x="120315" y="1836820"/>
            <a:ext cx="7387389" cy="29116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99CA65-82BC-4CDE-A742-9E7737795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703" y="2160922"/>
            <a:ext cx="1293892" cy="1501200"/>
          </a:xfrm>
          <a:prstGeom prst="rect">
            <a:avLst/>
          </a:prstGeom>
        </p:spPr>
      </p:pic>
      <p:pic>
        <p:nvPicPr>
          <p:cNvPr id="9" name="内容占位符 7">
            <a:extLst>
              <a:ext uri="{FF2B5EF4-FFF2-40B4-BE49-F238E27FC236}">
                <a16:creationId xmlns:a16="http://schemas.microsoft.com/office/drawing/2014/main" id="{BF9FA5FB-4C44-4526-92F6-591ABC938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7375" t="80363" r="6053" b="7388"/>
          <a:stretch/>
        </p:blipFill>
        <p:spPr>
          <a:xfrm>
            <a:off x="5245769" y="4215818"/>
            <a:ext cx="3120190" cy="380245"/>
          </a:xfr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1796B3B-2130-4D8C-91EB-8DD715C02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3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494253" y="1076185"/>
            <a:ext cx="8424863" cy="447830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u="sng" dirty="0"/>
              <a:t>Outline:</a:t>
            </a:r>
            <a:br>
              <a:rPr lang="en-US" dirty="0"/>
            </a:br>
            <a:br>
              <a:rPr lang="en-US" dirty="0"/>
            </a:br>
            <a:r>
              <a:rPr lang="en-US" sz="2800" b="0" dirty="0"/>
              <a:t>1. </a:t>
            </a:r>
            <a:r>
              <a:rPr lang="en-US" altLang="zh-CN" sz="2800" b="0" dirty="0"/>
              <a:t>Introduction</a:t>
            </a:r>
            <a:br>
              <a:rPr lang="en-US" sz="2800" b="0" dirty="0"/>
            </a:br>
            <a:r>
              <a:rPr lang="en-US" sz="2800" b="0" dirty="0">
                <a:solidFill>
                  <a:srgbClr val="89B6DF"/>
                </a:solidFill>
              </a:rPr>
              <a:t>2. Related work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3. Method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4. Experiments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5. Personal comments</a:t>
            </a:r>
          </a:p>
        </p:txBody>
      </p:sp>
    </p:spTree>
    <p:extLst>
      <p:ext uri="{BB962C8B-B14F-4D97-AF65-F5344CB8AC3E}">
        <p14:creationId xmlns:p14="http://schemas.microsoft.com/office/powerpoint/2010/main" val="2018820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0BDA7-2830-48C7-9D42-C435F455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Summary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5EDB11F-4867-4F08-8B09-E8F9C4343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754" y="1721047"/>
            <a:ext cx="8531543" cy="310437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BECAAD-555B-4A20-819B-5408114083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0140D-BA4C-44D9-863E-258CE488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00C282E-B46F-4095-A281-3AFC0E94D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99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494253" y="1076185"/>
            <a:ext cx="8424863" cy="447830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u="sng" dirty="0"/>
              <a:t>Outline:</a:t>
            </a:r>
            <a:br>
              <a:rPr lang="en-US" dirty="0"/>
            </a:br>
            <a:br>
              <a:rPr lang="en-US" dirty="0"/>
            </a:br>
            <a:r>
              <a:rPr lang="en-US" sz="2800" b="0" dirty="0">
                <a:solidFill>
                  <a:srgbClr val="89B6DF"/>
                </a:solidFill>
              </a:rPr>
              <a:t>1. </a:t>
            </a:r>
            <a:r>
              <a:rPr lang="en-US" altLang="zh-CN" sz="2800" b="0" dirty="0">
                <a:solidFill>
                  <a:srgbClr val="89B6DF"/>
                </a:solidFill>
              </a:rPr>
              <a:t>Introduction</a:t>
            </a:r>
            <a:br>
              <a:rPr lang="en-US" sz="2800" b="0" dirty="0"/>
            </a:br>
            <a:r>
              <a:rPr lang="en-US" sz="2800" b="0" dirty="0">
                <a:solidFill>
                  <a:srgbClr val="89B6DF"/>
                </a:solidFill>
              </a:rPr>
              <a:t>2. Related work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3. Method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/>
              <a:t>4. Experiments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5. Personal comments</a:t>
            </a:r>
          </a:p>
        </p:txBody>
      </p:sp>
    </p:spTree>
    <p:extLst>
      <p:ext uri="{BB962C8B-B14F-4D97-AF65-F5344CB8AC3E}">
        <p14:creationId xmlns:p14="http://schemas.microsoft.com/office/powerpoint/2010/main" val="1644422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FD71E-4E77-47CF-9D0D-6333E217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- 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61FA2-FEE5-4B51-98AD-4950A336B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449" y="1070810"/>
            <a:ext cx="4135438" cy="4343400"/>
          </a:xfrm>
        </p:spPr>
        <p:txBody>
          <a:bodyPr/>
          <a:lstStyle/>
          <a:p>
            <a:r>
              <a:rPr lang="en-US" altLang="zh-CN" sz="2000" dirty="0"/>
              <a:t>DTU Dataset [5]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400050" lvl="1" indent="0">
              <a:buNone/>
            </a:pPr>
            <a:r>
              <a:rPr lang="en-US" altLang="zh-CN" sz="1600" dirty="0"/>
              <a:t>- For train and test</a:t>
            </a:r>
          </a:p>
          <a:p>
            <a:pPr marL="400050" lvl="1" indent="0">
              <a:buNone/>
            </a:pPr>
            <a:r>
              <a:rPr lang="en-US" altLang="zh-CN" sz="1600" dirty="0"/>
              <a:t>- Table top objects in laboratory conditions</a:t>
            </a:r>
            <a:endParaRPr lang="zh-CN" altLang="en-US" sz="16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092659-E997-4123-886F-A4FD2BEA8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6206" y="1087177"/>
            <a:ext cx="4137025" cy="4343400"/>
          </a:xfrm>
        </p:spPr>
        <p:txBody>
          <a:bodyPr/>
          <a:lstStyle/>
          <a:p>
            <a:r>
              <a:rPr lang="en-US" altLang="zh-CN" sz="2000" dirty="0"/>
              <a:t>Tank and Temples [6]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400050" lvl="1" indent="0">
              <a:buNone/>
            </a:pPr>
            <a:r>
              <a:rPr lang="en-US" altLang="zh-CN" sz="1600" dirty="0"/>
              <a:t>- For test</a:t>
            </a:r>
          </a:p>
          <a:p>
            <a:pPr marL="400050" lvl="1" indent="0">
              <a:buNone/>
            </a:pPr>
            <a:r>
              <a:rPr lang="en-US" altLang="zh-CN" sz="1600" dirty="0"/>
              <a:t>- Indoor and outdoor scenes in realistic conditions</a:t>
            </a:r>
            <a:endParaRPr lang="zh-CN" altLang="en-US" sz="16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D08766-4CA6-4D7D-B9AF-0A3E4BDA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532A-7E98-454E-948A-0401BD295DE6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44E24-3EBF-49F0-8967-FA64171B8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3E54CD-4DDF-4DEA-95CE-1BDE0D9A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59" y="1681187"/>
            <a:ext cx="4227343" cy="2508534"/>
          </a:xfrm>
          <a:prstGeom prst="rect">
            <a:avLst/>
          </a:prstGeom>
        </p:spPr>
      </p:pic>
      <p:pic>
        <p:nvPicPr>
          <p:cNvPr id="2050" name="Picture 2" descr="DTU Robot Image Data Sets">
            <a:extLst>
              <a:ext uri="{FF2B5EF4-FFF2-40B4-BE49-F238E27FC236}">
                <a16:creationId xmlns:a16="http://schemas.microsoft.com/office/drawing/2014/main" id="{7337C6A0-23BE-4EDC-8363-D8E588929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" r="59474"/>
          <a:stretch/>
        </p:blipFill>
        <p:spPr bwMode="auto">
          <a:xfrm>
            <a:off x="804411" y="1618623"/>
            <a:ext cx="3525795" cy="26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09711A8-335E-4AB0-870C-22597BB29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57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0450D-5D6E-4216-B037-0AE0ABBD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- Setting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10AACF-C228-4664-B21A-EE0C259546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218" y="1017813"/>
                <a:ext cx="8424863" cy="5306787"/>
              </a:xfrm>
            </p:spPr>
            <p:txBody>
              <a:bodyPr/>
              <a:lstStyle/>
              <a:p>
                <a:r>
                  <a:rPr lang="en-US" altLang="zh-CN" sz="2000" dirty="0"/>
                  <a:t>Implementation details:</a:t>
                </a:r>
              </a:p>
              <a:p>
                <a:pPr lvl="1"/>
                <a:r>
                  <a:rPr lang="en-US" altLang="zh-CN" sz="1600" dirty="0"/>
                  <a:t>Pyramid level: 2 (original level + one down sampling)</a:t>
                </a:r>
              </a:p>
              <a:p>
                <a:pPr lvl="1"/>
                <a:r>
                  <a:rPr lang="en-US" altLang="zh-CN" sz="1600" dirty="0"/>
                  <a:t>Choice of number of depth hypothesis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600" dirty="0"/>
                  <a:t>:</a:t>
                </a:r>
              </a:p>
              <a:p>
                <a:pPr lvl="2"/>
                <a:r>
                  <a:rPr lang="en-US" altLang="zh-CN" sz="1600" dirty="0"/>
                  <a:t>Train: 48 for 2</a:t>
                </a:r>
                <a:r>
                  <a:rPr lang="en-US" altLang="zh-CN" sz="1600" baseline="30000" dirty="0"/>
                  <a:t>nd</a:t>
                </a:r>
                <a:r>
                  <a:rPr lang="en-US" altLang="zh-CN" sz="1600" dirty="0"/>
                  <a:t> level, 8 for 1</a:t>
                </a:r>
                <a:r>
                  <a:rPr lang="en-US" altLang="zh-CN" sz="1600" baseline="30000" dirty="0"/>
                  <a:t>st</a:t>
                </a:r>
                <a:r>
                  <a:rPr lang="en-US" altLang="zh-CN" sz="1600" dirty="0"/>
                  <a:t> level</a:t>
                </a:r>
              </a:p>
              <a:p>
                <a:pPr lvl="2"/>
                <a:r>
                  <a:rPr lang="en-US" altLang="zh-CN" sz="1600" dirty="0"/>
                  <a:t>Test:  96 for 2</a:t>
                </a:r>
                <a:r>
                  <a:rPr lang="en-US" altLang="zh-CN" sz="1600" baseline="30000" dirty="0"/>
                  <a:t>nd</a:t>
                </a:r>
                <a:r>
                  <a:rPr lang="en-US" altLang="zh-CN" sz="1600" dirty="0"/>
                  <a:t> level, 8 for 1</a:t>
                </a:r>
                <a:r>
                  <a:rPr lang="en-US" altLang="zh-CN" sz="1600" baseline="30000" dirty="0"/>
                  <a:t>st</a:t>
                </a:r>
                <a:r>
                  <a:rPr lang="en-US" altLang="zh-CN" sz="1600" dirty="0"/>
                  <a:t> level</a:t>
                </a:r>
              </a:p>
              <a:p>
                <a:pPr lvl="1"/>
                <a:r>
                  <a:rPr lang="en-US" altLang="zh-CN" sz="1600" dirty="0"/>
                  <a:t>Number of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views: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3 views for training, 5 views for test</a:t>
                </a:r>
              </a:p>
              <a:p>
                <a:pPr lvl="1"/>
                <a:r>
                  <a:rPr lang="en-US" altLang="zh-CN" sz="1600" dirty="0"/>
                  <a:t>Search range in cost volume pyramid determined by “2 pixel length”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10AACF-C228-4664-B21A-EE0C25954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218" y="1017813"/>
                <a:ext cx="8424863" cy="5306787"/>
              </a:xfrm>
              <a:blipFill>
                <a:blip r:embed="rId3"/>
                <a:stretch>
                  <a:fillRect l="-796" t="-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AD112C-78B3-4224-8E3D-66AE8BC273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3F199F-0CBC-4E75-92AC-8A29E795F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0CAB0C-E238-4647-8FFC-BFFCAE384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89" b="6296"/>
          <a:stretch/>
        </p:blipFill>
        <p:spPr>
          <a:xfrm>
            <a:off x="1117172" y="3344759"/>
            <a:ext cx="5369634" cy="238053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77ABBF4-F577-4A8A-AD0F-0577924D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58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3933A-23E1-43F1-BD64-834B45F5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- Metrics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498E44-ED15-43B6-88B4-F011086988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/>
                  <a:t>Denote the ground truth model 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000" dirty="0"/>
                  <a:t> and the reconstructed model 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Accuracy: distance from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000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Completeness: distance from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000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Overall score: average of accuracy and completeness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498E44-ED15-43B6-88B4-F01108698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6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5EDED-FF87-4DCB-B684-3CC3F8E075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05B828-A53F-48EA-B08C-54BC626DA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EBBD856-6A02-4C1D-8072-22B0E93C19C0}"/>
              </a:ext>
            </a:extLst>
          </p:cNvPr>
          <p:cNvGrpSpPr/>
          <p:nvPr/>
        </p:nvGrpSpPr>
        <p:grpSpPr>
          <a:xfrm>
            <a:off x="1294719" y="2842750"/>
            <a:ext cx="6195582" cy="2419890"/>
            <a:chOff x="948730" y="2459706"/>
            <a:chExt cx="6195582" cy="241989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02C459E-AFDD-4F26-9479-D18147BC5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730" y="2459706"/>
              <a:ext cx="6195582" cy="229677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5F90D9F-EEB2-40CB-B5F4-3DA928EE6C81}"/>
                </a:ext>
              </a:extLst>
            </p:cNvPr>
            <p:cNvSpPr txBox="1"/>
            <p:nvPr/>
          </p:nvSpPr>
          <p:spPr>
            <a:xfrm>
              <a:off x="3708932" y="4560363"/>
              <a:ext cx="1000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CBE1ED-A7C1-43C2-ACEC-A7BCE06841A2}"/>
                </a:ext>
              </a:extLst>
            </p:cNvPr>
            <p:cNvSpPr txBox="1"/>
            <p:nvPr/>
          </p:nvSpPr>
          <p:spPr>
            <a:xfrm>
              <a:off x="5561141" y="4571819"/>
              <a:ext cx="1583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completeness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9D94B4E-D476-40A5-A77A-4A51DBE42320}"/>
              </a:ext>
            </a:extLst>
          </p:cNvPr>
          <p:cNvSpPr txBox="1"/>
          <p:nvPr/>
        </p:nvSpPr>
        <p:spPr>
          <a:xfrm>
            <a:off x="2361933" y="5262640"/>
            <a:ext cx="4815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Fig. Illustration of accuracy and completeness. From [7] </a:t>
            </a:r>
            <a:endParaRPr lang="zh-CN" altLang="en-US" sz="160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6C4E5C-A7FF-46D6-A132-7F0511840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0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CB9AC-A7F4-4B1B-B260-DE7293C2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Qualitative results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E8B87-0EA6-44C7-9F8A-20FEC63A00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EB6D16-0BDB-483D-BFE3-EADF008E9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35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E28C6A-632A-4103-9470-BDB999FC2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34" y="1638289"/>
            <a:ext cx="8522623" cy="32444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0B2E3D7-7142-49D2-B1B2-BAB99B3DF571}"/>
              </a:ext>
            </a:extLst>
          </p:cNvPr>
          <p:cNvSpPr txBox="1"/>
          <p:nvPr/>
        </p:nvSpPr>
        <p:spPr>
          <a:xfrm>
            <a:off x="4548" y="2058268"/>
            <a:ext cx="641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357F39-8FBE-4447-9E2C-C10816B0A753}"/>
              </a:ext>
            </a:extLst>
          </p:cNvPr>
          <p:cNvSpPr txBox="1"/>
          <p:nvPr/>
        </p:nvSpPr>
        <p:spPr>
          <a:xfrm>
            <a:off x="8432" y="3517130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985465-A34F-4359-BA36-BB883DC05CC3}"/>
              </a:ext>
            </a:extLst>
          </p:cNvPr>
          <p:cNvSpPr txBox="1"/>
          <p:nvPr/>
        </p:nvSpPr>
        <p:spPr>
          <a:xfrm>
            <a:off x="3104719" y="4965076"/>
            <a:ext cx="3247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Fig. Results on DTU test set. From [1]</a:t>
            </a:r>
            <a:endParaRPr lang="zh-CN" altLang="en-US" sz="16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569A184-BA41-40AD-A952-B0684C4D0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F1E0A7-3E84-46D3-9994-89CC71DF0FB6}"/>
              </a:ext>
            </a:extLst>
          </p:cNvPr>
          <p:cNvSpPr txBox="1"/>
          <p:nvPr/>
        </p:nvSpPr>
        <p:spPr>
          <a:xfrm>
            <a:off x="2014354" y="4618965"/>
            <a:ext cx="3616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775638-6F60-4C71-BCB4-FD6657FB3559}"/>
              </a:ext>
            </a:extLst>
          </p:cNvPr>
          <p:cNvSpPr txBox="1"/>
          <p:nvPr/>
        </p:nvSpPr>
        <p:spPr>
          <a:xfrm>
            <a:off x="4275981" y="4618965"/>
            <a:ext cx="3616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08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CB9AC-A7F4-4B1B-B260-DE7293C2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Qualitative results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E8B87-0EA6-44C7-9F8A-20FEC63A00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EB6D16-0BDB-483D-BFE3-EADF008E9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8151D0-E184-43CB-9D34-AA88A79BA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0" y="1179442"/>
            <a:ext cx="8467200" cy="37585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1A62A3-FD22-4D86-8F05-E5A93B2A0E8D}"/>
              </a:ext>
            </a:extLst>
          </p:cNvPr>
          <p:cNvSpPr txBox="1"/>
          <p:nvPr/>
        </p:nvSpPr>
        <p:spPr>
          <a:xfrm>
            <a:off x="1617570" y="4914470"/>
            <a:ext cx="6167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Fig. Point cloud reconstruction on Tanks and Temple dataset.  Note that the model hasn’t trained/fine-tuned on this dataset. From [1]</a:t>
            </a:r>
            <a:endParaRPr lang="zh-CN" altLang="en-US" sz="160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BEEBA8C-7A11-497F-80B7-83B5D08F3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49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3F57C-9417-4930-BE03-584F8E69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Qualitative results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E2FAD0-5CA6-477B-9E5F-ACAB08B58A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AA0A7-3788-4910-BEA9-5B5D5AA8B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32379A2-4033-4B48-913C-B0A7DC796500}"/>
              </a:ext>
            </a:extLst>
          </p:cNvPr>
          <p:cNvGrpSpPr/>
          <p:nvPr/>
        </p:nvGrpSpPr>
        <p:grpSpPr>
          <a:xfrm>
            <a:off x="434648" y="836191"/>
            <a:ext cx="6096331" cy="5488409"/>
            <a:chOff x="1629136" y="1047676"/>
            <a:chExt cx="5760000" cy="51856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D6D85C-869D-440F-A2B0-FD844E7C9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2738"/>
            <a:stretch/>
          </p:blipFill>
          <p:spPr>
            <a:xfrm>
              <a:off x="1629136" y="1047676"/>
              <a:ext cx="5760000" cy="197130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25ECD15-62B4-4127-9C91-4A6419A40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549"/>
            <a:stretch/>
          </p:blipFill>
          <p:spPr>
            <a:xfrm>
              <a:off x="1629136" y="3018983"/>
              <a:ext cx="5760000" cy="321431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0D1A0D1-5A13-4FCE-9F20-A28B38DFD5BC}"/>
              </a:ext>
            </a:extLst>
          </p:cNvPr>
          <p:cNvSpPr txBox="1"/>
          <p:nvPr/>
        </p:nvSpPr>
        <p:spPr>
          <a:xfrm>
            <a:off x="6495865" y="4927466"/>
            <a:ext cx="2565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Fig. </a:t>
            </a:r>
            <a:r>
              <a:rPr lang="en-US" altLang="zh-CN" sz="1600" b="0" i="0" u="none" strike="noStrike" baseline="0" dirty="0">
                <a:latin typeface="NimbusRomNo9L-Regu"/>
              </a:rPr>
              <a:t>Intermediate point cloud results. Quality improved for every iteration of depth residual refinement. </a:t>
            </a:r>
            <a:r>
              <a:rPr lang="en-US" altLang="zh-CN" sz="1600" dirty="0"/>
              <a:t>From [1]</a:t>
            </a:r>
            <a:endParaRPr lang="zh-CN" altLang="en-US" sz="160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764345-1D68-4D1E-A1F2-F89F1804A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68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CB9AC-A7F4-4B1B-B260-DE7293C2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Quantitative results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02967A5-9C67-405F-A9CD-9351CD4F4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2853" y="1737493"/>
            <a:ext cx="5050742" cy="317192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E8B87-0EA6-44C7-9F8A-20FEC63A00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EB6D16-0BDB-483D-BFE3-EADF008E9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38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DE89D6-A596-4D3D-AB13-B48A1F42C77C}"/>
              </a:ext>
            </a:extLst>
          </p:cNvPr>
          <p:cNvSpPr txBox="1"/>
          <p:nvPr/>
        </p:nvSpPr>
        <p:spPr>
          <a:xfrm>
            <a:off x="2152853" y="1218620"/>
            <a:ext cx="4567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/>
              <a:t>Tab. </a:t>
            </a:r>
            <a:r>
              <a:rPr lang="en-US" altLang="zh-CN" sz="1600" b="0" i="0" u="none" strike="noStrike" baseline="0" dirty="0">
                <a:latin typeface="NimbusRomNo9L-Regu"/>
              </a:rPr>
              <a:t>Quantitative results of reconstruction quality on</a:t>
            </a:r>
          </a:p>
          <a:p>
            <a:pPr algn="l"/>
            <a:r>
              <a:rPr lang="en-US" altLang="zh-CN" sz="1600" b="0" i="0" u="none" strike="noStrike" baseline="0" dirty="0">
                <a:latin typeface="NimbusRomNo9L-Regu"/>
              </a:rPr>
              <a:t>DTU dataset (lower is better). </a:t>
            </a:r>
            <a:r>
              <a:rPr lang="en-US" altLang="zh-CN" sz="1600" dirty="0"/>
              <a:t>From [1]</a:t>
            </a:r>
            <a:endParaRPr lang="zh-CN" altLang="en-US" sz="16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A88D9FA-5627-434F-B412-DE44615DE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047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CB9AC-A7F4-4B1B-B260-DE7293C2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Quantitative results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E8B87-0EA6-44C7-9F8A-20FEC63A00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EB6D16-0BDB-483D-BFE3-EADF008E9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DE89D6-A596-4D3D-AB13-B48A1F42C77C}"/>
              </a:ext>
            </a:extLst>
          </p:cNvPr>
          <p:cNvSpPr txBox="1"/>
          <p:nvPr/>
        </p:nvSpPr>
        <p:spPr>
          <a:xfrm>
            <a:off x="463378" y="2003388"/>
            <a:ext cx="868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/>
              <a:t>Tab. </a:t>
            </a:r>
            <a:r>
              <a:rPr lang="en-US" altLang="zh-CN" sz="1600" b="0" i="0" u="none" strike="noStrike" baseline="0" dirty="0">
                <a:latin typeface="NimbusRomNo9L-Regu"/>
              </a:rPr>
              <a:t>Comparison of reconstruction quality, GPU memory usage and runtime on DTU dataset for different input sizes. </a:t>
            </a:r>
            <a:r>
              <a:rPr lang="en-US" altLang="zh-CN" sz="1600" dirty="0"/>
              <a:t>From [1]</a:t>
            </a:r>
            <a:endParaRPr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FECC00E-C1D7-4AD4-9A97-3E4232F1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2231"/>
            <a:ext cx="9144000" cy="177353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A6CB65-DFA5-4507-A077-D4A1EEEF5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7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Multi-View Stereo (MVS)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</a:t>
            </a:fld>
            <a:endParaRPr lang="en-US" dirty="0"/>
          </a:p>
        </p:txBody>
      </p:sp>
      <p:pic>
        <p:nvPicPr>
          <p:cNvPr id="17" name="屏幕录制 16">
            <a:hlinkClick r:id="" action="ppaction://media"/>
            <a:extLst>
              <a:ext uri="{FF2B5EF4-FFF2-40B4-BE49-F238E27FC236}">
                <a16:creationId xmlns:a16="http://schemas.microsoft.com/office/drawing/2014/main" id="{7AE1C6F3-77AA-495E-A3B0-914EF8867D3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637" end="0.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8437" y="1342835"/>
            <a:ext cx="7287125" cy="436650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E68E22-106D-4EB8-A58E-96CB97865714}"/>
              </a:ext>
            </a:extLst>
          </p:cNvPr>
          <p:cNvSpPr txBox="1"/>
          <p:nvPr/>
        </p:nvSpPr>
        <p:spPr>
          <a:xfrm>
            <a:off x="5988898" y="6016823"/>
            <a:ext cx="177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Source: [1] CVP-</a:t>
            </a:r>
            <a:r>
              <a:rPr lang="en-US" altLang="zh-CN" sz="1200" dirty="0" err="1"/>
              <a:t>MVSNet</a:t>
            </a:r>
            <a:r>
              <a:rPr lang="en-US" altLang="zh-CN" sz="1200" dirty="0"/>
              <a:t> 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643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494253" y="1076185"/>
            <a:ext cx="8424863" cy="447830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u="sng" dirty="0"/>
              <a:t>Outline:</a:t>
            </a:r>
            <a:br>
              <a:rPr lang="en-US" dirty="0"/>
            </a:br>
            <a:br>
              <a:rPr lang="en-US" dirty="0"/>
            </a:br>
            <a:r>
              <a:rPr lang="en-US" sz="2800" b="0" dirty="0">
                <a:solidFill>
                  <a:srgbClr val="89B6DF"/>
                </a:solidFill>
              </a:rPr>
              <a:t>1. </a:t>
            </a:r>
            <a:r>
              <a:rPr lang="en-US" altLang="zh-CN" sz="2800" b="0" dirty="0">
                <a:solidFill>
                  <a:srgbClr val="89B6DF"/>
                </a:solidFill>
              </a:rPr>
              <a:t>Introduction</a:t>
            </a:r>
            <a:br>
              <a:rPr lang="en-US" sz="2800" b="0" dirty="0"/>
            </a:br>
            <a:r>
              <a:rPr lang="en-US" sz="2800" b="0" dirty="0">
                <a:solidFill>
                  <a:srgbClr val="89B6DF"/>
                </a:solidFill>
              </a:rPr>
              <a:t>2. Related work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3. Method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>
                <a:solidFill>
                  <a:srgbClr val="89B6DF"/>
                </a:solidFill>
              </a:rPr>
              <a:t>4. Experiments</a:t>
            </a:r>
            <a:br>
              <a:rPr lang="en-US" sz="2800" b="0" dirty="0">
                <a:solidFill>
                  <a:srgbClr val="89B6DF"/>
                </a:solidFill>
              </a:rPr>
            </a:br>
            <a:r>
              <a:rPr lang="en-US" sz="2800" b="0" dirty="0"/>
              <a:t>5. Personal comments</a:t>
            </a:r>
          </a:p>
        </p:txBody>
      </p:sp>
    </p:spTree>
    <p:extLst>
      <p:ext uri="{BB962C8B-B14F-4D97-AF65-F5344CB8AC3E}">
        <p14:creationId xmlns:p14="http://schemas.microsoft.com/office/powerpoint/2010/main" val="3437350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55459-90CC-4C65-9F5E-1809012A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Personal comments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63903B-665B-4537-A8FF-C6D4FFDF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55" y="1895803"/>
            <a:ext cx="8424863" cy="1987685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zh-CN" sz="2000" dirty="0"/>
              <a:t>Building a pyramid structure in a coarse-to-fine manner is a common approach to increase speed and reduce memory requirement.</a:t>
            </a:r>
          </a:p>
          <a:p>
            <a:pPr>
              <a:buFontTx/>
              <a:buChar char="-"/>
            </a:pPr>
            <a:r>
              <a:rPr lang="en-US" altLang="zh-CN" sz="2000" dirty="0"/>
              <a:t>By building a cost volume pyramid, the proposed approach refines the previous work (MVS-Net[2]).</a:t>
            </a:r>
          </a:p>
          <a:p>
            <a:pPr>
              <a:buFontTx/>
              <a:buChar char="-"/>
            </a:pPr>
            <a:r>
              <a:rPr lang="en-US" altLang="zh-CN" sz="2000" dirty="0"/>
              <a:t>Combining old ideas (pyramid structure, cost volume) with careful implementation works.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DF2E8B-CAB1-4E08-9A90-49514C1BC2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6DF817-CA96-4965-B58B-D9A369556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1CDB1B3-99FF-4016-B9DC-71AA1F091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52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B7B89-4D7A-4275-95D0-CC2C6E9B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2B601E-6EFA-4A60-9E6B-BB39A00E7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18" y="1020831"/>
            <a:ext cx="8424863" cy="5448299"/>
          </a:xfrm>
        </p:spPr>
        <p:txBody>
          <a:bodyPr/>
          <a:lstStyle/>
          <a:p>
            <a:pPr marL="0" indent="0">
              <a:lnSpc>
                <a:spcPts val="1800"/>
              </a:lnSpc>
              <a:spcBef>
                <a:spcPts val="800"/>
              </a:spcBef>
              <a:buNone/>
            </a:pPr>
            <a:r>
              <a:rPr lang="en-US" altLang="zh-CN" sz="1600" dirty="0"/>
              <a:t>[1]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Yang,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Jiayu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"Cost volume pyramid based depth inference for multi-view stereo."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2020.</a:t>
            </a:r>
          </a:p>
          <a:p>
            <a:pPr marL="0" indent="0">
              <a:lnSpc>
                <a:spcPts val="1800"/>
              </a:lnSpc>
              <a:spcBef>
                <a:spcPts val="800"/>
              </a:spcBef>
              <a:buNone/>
            </a:pP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[2]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Yao, Yao, et al. "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Mvsnet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Depth inference for unstructured multi-view stereo."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European Conference on Computer Vision (ECCV)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2018.</a:t>
            </a:r>
          </a:p>
          <a:p>
            <a:pPr marL="0" indent="0">
              <a:lnSpc>
                <a:spcPts val="1800"/>
              </a:lnSpc>
              <a:spcBef>
                <a:spcPts val="800"/>
              </a:spcBef>
              <a:buNone/>
            </a:pP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[3]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Yao, Yao, et al. "Recurrent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mvsnet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high-resolution multi-view stereo depth inference."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</a:p>
          <a:p>
            <a:pPr marL="0" indent="0">
              <a:lnSpc>
                <a:spcPts val="1800"/>
              </a:lnSpc>
              <a:spcBef>
                <a:spcPts val="800"/>
              </a:spcBef>
              <a:buNone/>
            </a:pP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[4]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Chen, Rui, et al. "Point-based multi-view stereo network."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International Conference on Computer Vision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en-US" altLang="zh-CN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spcBef>
                <a:spcPts val="800"/>
              </a:spcBef>
              <a:buNone/>
            </a:pP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[5]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Jensen, Rasmus, et al. "Large scale multi-view stereopsis evaluation."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2014.</a:t>
            </a:r>
          </a:p>
          <a:p>
            <a:pPr marL="0" indent="0">
              <a:lnSpc>
                <a:spcPts val="1800"/>
              </a:lnSpc>
              <a:spcBef>
                <a:spcPts val="800"/>
              </a:spcBef>
              <a:buNone/>
            </a:pP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[6]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Knapitsch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Arno, et al. "Tanks and temples: Benchmarking large-scale scene reconstruction."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Transactions on Graphics (</a:t>
            </a:r>
            <a:r>
              <a:rPr lang="en-US" altLang="zh-CN" sz="16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ToG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36.4 (2017): 1-13.</a:t>
            </a:r>
          </a:p>
          <a:p>
            <a:pPr marL="0" indent="0">
              <a:lnSpc>
                <a:spcPts val="1800"/>
              </a:lnSpc>
              <a:spcBef>
                <a:spcPts val="800"/>
              </a:spcBef>
              <a:buNone/>
            </a:pP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[7]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Seitz, Steven M., et al. "A comparison and evaluation of multi-view stereo reconstruction algorithms."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2006 IEEE computer society conference on computer vision and pattern recognition (CVPR'06)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1. IEEE, 2006.</a:t>
            </a:r>
            <a:endParaRPr lang="zh-CN" altLang="en-US" sz="1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DBA15-0165-48FA-986F-F98015DFB5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FAE2D-03CE-4DE6-A79D-BF73E948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37A896-5CC5-4D81-BCFC-B7B061BDF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05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3350672-06E0-4298-B9DC-26B8C2C9A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383" y="3097854"/>
            <a:ext cx="2141233" cy="662291"/>
          </a:xfrm>
        </p:spPr>
        <p:txBody>
          <a:bodyPr/>
          <a:lstStyle/>
          <a:p>
            <a:r>
              <a:rPr lang="en-US" altLang="zh-CN" dirty="0"/>
              <a:t>Questions?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4154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39332-B069-4B95-9820-00905F18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 up – 2 pixel length</a:t>
            </a:r>
            <a:endParaRPr lang="zh-CN" altLang="en-US" dirty="0"/>
          </a:p>
        </p:txBody>
      </p:sp>
      <p:pic>
        <p:nvPicPr>
          <p:cNvPr id="42" name="内容占位符 41">
            <a:extLst>
              <a:ext uri="{FF2B5EF4-FFF2-40B4-BE49-F238E27FC236}">
                <a16:creationId xmlns:a16="http://schemas.microsoft.com/office/drawing/2014/main" id="{C713A416-18E8-47BD-8D45-76B15C978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76" y="1023937"/>
            <a:ext cx="7277100" cy="45815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DAB7DC-0F84-4F0E-A520-DDA6AA45C3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EFC35-3040-40E9-A327-08E460887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AED921-F353-490A-9585-924336C97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44</a:t>
            </a:fld>
            <a:endParaRPr 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A2AE0C4-1109-4AA9-80CF-9D1A4CA4B666}"/>
              </a:ext>
            </a:extLst>
          </p:cNvPr>
          <p:cNvSpPr/>
          <p:nvPr/>
        </p:nvSpPr>
        <p:spPr>
          <a:xfrm>
            <a:off x="4572000" y="1023937"/>
            <a:ext cx="3246120" cy="4020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34DFE6E-DAEC-4592-BD85-468BD3FA0475}"/>
              </a:ext>
            </a:extLst>
          </p:cNvPr>
          <p:cNvSpPr/>
          <p:nvPr/>
        </p:nvSpPr>
        <p:spPr>
          <a:xfrm>
            <a:off x="5707380" y="5070633"/>
            <a:ext cx="1798320" cy="446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B3500ED-EF71-4676-B71B-124FAE760795}"/>
              </a:ext>
            </a:extLst>
          </p:cNvPr>
          <p:cNvSpPr/>
          <p:nvPr/>
        </p:nvSpPr>
        <p:spPr>
          <a:xfrm>
            <a:off x="3992880" y="2766060"/>
            <a:ext cx="579120" cy="525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DC9AA7C-22D1-479A-AF7B-6B5093525DF8}"/>
              </a:ext>
            </a:extLst>
          </p:cNvPr>
          <p:cNvSpPr/>
          <p:nvPr/>
        </p:nvSpPr>
        <p:spPr>
          <a:xfrm>
            <a:off x="4233704" y="2205038"/>
            <a:ext cx="467836" cy="21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2D42D2A-8FDD-489A-86C3-6C0E781E7E53}"/>
              </a:ext>
            </a:extLst>
          </p:cNvPr>
          <p:cNvSpPr/>
          <p:nvPr/>
        </p:nvSpPr>
        <p:spPr>
          <a:xfrm>
            <a:off x="2648744" y="1490185"/>
            <a:ext cx="1866900" cy="346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hypo.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FFA80EB-06F4-4387-9258-8EE780292F90}"/>
              </a:ext>
            </a:extLst>
          </p:cNvPr>
          <p:cNvSpPr/>
          <p:nvPr/>
        </p:nvSpPr>
        <p:spPr>
          <a:xfrm>
            <a:off x="325714" y="1557338"/>
            <a:ext cx="1381165" cy="346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search range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93C3FA5-107E-437D-ACDB-84FFD679088B}"/>
              </a:ext>
            </a:extLst>
          </p:cNvPr>
          <p:cNvSpPr/>
          <p:nvPr/>
        </p:nvSpPr>
        <p:spPr>
          <a:xfrm>
            <a:off x="325714" y="2682717"/>
            <a:ext cx="1312943" cy="346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depth estimation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D3D6E46-1EB4-4B2C-B191-F7B4783204BA}"/>
              </a:ext>
            </a:extLst>
          </p:cNvPr>
          <p:cNvSpPr/>
          <p:nvPr/>
        </p:nvSpPr>
        <p:spPr>
          <a:xfrm>
            <a:off x="4057471" y="3781420"/>
            <a:ext cx="1364337" cy="346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Projected feature points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3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39332-B069-4B95-9820-00905F18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 up – Cost Volume Pyramid</a:t>
            </a:r>
            <a:endParaRPr lang="zh-CN" altLang="en-US" dirty="0"/>
          </a:p>
        </p:txBody>
      </p:sp>
      <p:pic>
        <p:nvPicPr>
          <p:cNvPr id="42" name="内容占位符 41">
            <a:extLst>
              <a:ext uri="{FF2B5EF4-FFF2-40B4-BE49-F238E27FC236}">
                <a16:creationId xmlns:a16="http://schemas.microsoft.com/office/drawing/2014/main" id="{C713A416-18E8-47BD-8D45-76B15C978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376" y="1023937"/>
            <a:ext cx="7277100" cy="45815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DAB7DC-0F84-4F0E-A520-DDA6AA45C3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EFC35-3040-40E9-A327-08E460887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AED921-F353-490A-9585-924336C97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45</a:t>
            </a:fld>
            <a:endParaRPr 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B3500ED-EF71-4676-B71B-124FAE760795}"/>
              </a:ext>
            </a:extLst>
          </p:cNvPr>
          <p:cNvSpPr/>
          <p:nvPr/>
        </p:nvSpPr>
        <p:spPr>
          <a:xfrm>
            <a:off x="3992880" y="2766060"/>
            <a:ext cx="579120" cy="525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2D42D2A-8FDD-489A-86C3-6C0E781E7E53}"/>
              </a:ext>
            </a:extLst>
          </p:cNvPr>
          <p:cNvSpPr/>
          <p:nvPr/>
        </p:nvSpPr>
        <p:spPr>
          <a:xfrm>
            <a:off x="2648744" y="1490185"/>
            <a:ext cx="1866900" cy="346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hypo.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FFA80EB-06F4-4387-9258-8EE780292F90}"/>
              </a:ext>
            </a:extLst>
          </p:cNvPr>
          <p:cNvSpPr/>
          <p:nvPr/>
        </p:nvSpPr>
        <p:spPr>
          <a:xfrm>
            <a:off x="325714" y="1557338"/>
            <a:ext cx="1381165" cy="346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search range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93C3FA5-107E-437D-ACDB-84FFD679088B}"/>
              </a:ext>
            </a:extLst>
          </p:cNvPr>
          <p:cNvSpPr/>
          <p:nvPr/>
        </p:nvSpPr>
        <p:spPr>
          <a:xfrm>
            <a:off x="325714" y="2682717"/>
            <a:ext cx="1312943" cy="346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depth estimation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3A5499-BABA-4B0D-87B6-99D3912B7ECB}"/>
              </a:ext>
            </a:extLst>
          </p:cNvPr>
          <p:cNvSpPr/>
          <p:nvPr/>
        </p:nvSpPr>
        <p:spPr>
          <a:xfrm>
            <a:off x="4945380" y="3864527"/>
            <a:ext cx="2240280" cy="1094603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73B35E-6AA7-4A80-A449-EF1E835FB14A}"/>
              </a:ext>
            </a:extLst>
          </p:cNvPr>
          <p:cNvSpPr txBox="1"/>
          <p:nvPr/>
        </p:nvSpPr>
        <p:spPr>
          <a:xfrm>
            <a:off x="7185660" y="4250174"/>
            <a:ext cx="131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cost volume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FBEA30-397A-4314-A683-5835D8FE0DA7}"/>
              </a:ext>
            </a:extLst>
          </p:cNvPr>
          <p:cNvSpPr/>
          <p:nvPr/>
        </p:nvSpPr>
        <p:spPr>
          <a:xfrm>
            <a:off x="325714" y="1023937"/>
            <a:ext cx="3926246" cy="104489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C5B92B-B3D5-4163-AFC3-9936DFA4E3FC}"/>
              </a:ext>
            </a:extLst>
          </p:cNvPr>
          <p:cNvSpPr/>
          <p:nvPr/>
        </p:nvSpPr>
        <p:spPr>
          <a:xfrm>
            <a:off x="309680" y="2068830"/>
            <a:ext cx="3203140" cy="5538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2F9019-64FF-42D2-BEDD-36DA89BAF7B4}"/>
              </a:ext>
            </a:extLst>
          </p:cNvPr>
          <p:cNvSpPr/>
          <p:nvPr/>
        </p:nvSpPr>
        <p:spPr>
          <a:xfrm>
            <a:off x="309680" y="2622709"/>
            <a:ext cx="4262320" cy="23988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5C9F80-F4F2-4172-BFE8-761BC57FC3AE}"/>
              </a:ext>
            </a:extLst>
          </p:cNvPr>
          <p:cNvSpPr txBox="1"/>
          <p:nvPr/>
        </p:nvSpPr>
        <p:spPr>
          <a:xfrm>
            <a:off x="1016296" y="5639972"/>
            <a:ext cx="727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 correct depth for each pixel has the smallest feature variance, which corresponds to photometric consistency constraint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431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4FA00-96C5-4015-8DC1-F39261C7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 up – Determination of 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5382CC-A1AE-458F-AD73-904B4FBA5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CE07EE-15E3-4496-ADCA-4749620EC6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893F7-33FB-4ED7-98F1-C671703DA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587B3E-012B-4AF3-9E64-444AF216B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46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6DDEE1-FDC9-4949-AC18-C24E150F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1524000"/>
            <a:ext cx="55435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78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67107-A7D5-44A4-A80E-426E1EBA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 up - Dimensions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C468B4-08A0-4811-BC14-99A2BBE95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/>
                  <a:t>Input images: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/>
                  <a:t> 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At level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sz="20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/>
                  <a:t> images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, size of each image: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/>
                  <a:t> feature maps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 cost volume: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 Probability volume: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sz="2000" dirty="0"/>
              </a:p>
              <a:p>
                <a:pPr lvl="1"/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C468B4-08A0-4811-BC14-99A2BBE95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648654-4CD9-4AA3-9EA1-CFC735AFB8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29BA50-15E0-4349-AA49-8D5016E9A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8C5552-9B13-4099-9319-F361A8D31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81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F6A36-C59E-4B9B-833D-99C43578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 up – Architecture of depth estimator NN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80EF4EB-4247-447D-BCCD-98ECFFB97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138" y="1079103"/>
            <a:ext cx="8424862" cy="438039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D18D5F-AF9B-45FE-BB09-F5AC86C1AF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2E204F-C922-4EAA-9B64-F41998FC1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B7C63B-822D-4C8C-A8E1-EDA2E7904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2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210EC-CE3D-4E93-BFA7-34C48DA5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– Multi-View Stereo (MVS)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2C4F64-0778-4284-B855-A80810458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18" y="874939"/>
            <a:ext cx="8424863" cy="5448299"/>
          </a:xfrm>
        </p:spPr>
        <p:txBody>
          <a:bodyPr/>
          <a:lstStyle/>
          <a:p>
            <a:r>
              <a:rPr lang="en-US" altLang="zh-CN" sz="2000" dirty="0"/>
              <a:t>Depth Inference for MVS:</a:t>
            </a:r>
          </a:p>
          <a:p>
            <a:pPr marL="400050" lvl="1" indent="0">
              <a:buNone/>
            </a:pPr>
            <a:r>
              <a:rPr lang="en-US" altLang="zh-CN" sz="1600" dirty="0"/>
              <a:t> - Infer the depth map for a </a:t>
            </a:r>
            <a:r>
              <a:rPr lang="en-US" altLang="zh-CN" sz="1600" i="1" dirty="0"/>
              <a:t>reference image </a:t>
            </a:r>
            <a:r>
              <a:rPr lang="en-US" altLang="zh-CN" sz="1600" dirty="0"/>
              <a:t>using neighboring viewpoint </a:t>
            </a:r>
            <a:r>
              <a:rPr lang="en-US" altLang="zh-CN" sz="1600" i="1" dirty="0"/>
              <a:t>source images</a:t>
            </a:r>
          </a:p>
          <a:p>
            <a:pPr marL="400050" lvl="1" indent="0">
              <a:buNone/>
            </a:pPr>
            <a:r>
              <a:rPr lang="en-US" altLang="zh-CN" sz="1600" dirty="0"/>
              <a:t> - Camera pose (rotation, translation) and </a:t>
            </a:r>
            <a:r>
              <a:rPr lang="en-US" altLang="zh-CN" sz="1600" dirty="0" err="1"/>
              <a:t>intrinsics</a:t>
            </a:r>
            <a:r>
              <a:rPr lang="en-US" altLang="zh-CN" sz="1600" dirty="0"/>
              <a:t> of each viewpoint are </a:t>
            </a:r>
            <a:r>
              <a:rPr lang="en-US" altLang="zh-CN" sz="1600" i="1" dirty="0"/>
              <a:t>known</a:t>
            </a:r>
            <a:r>
              <a:rPr lang="en-US" altLang="zh-CN" sz="1600" dirty="0"/>
              <a:t> (difference        </a:t>
            </a:r>
          </a:p>
          <a:p>
            <a:pPr marL="400050" lvl="1" indent="0">
              <a:buNone/>
            </a:pPr>
            <a:r>
              <a:rPr lang="en-US" altLang="zh-CN" sz="1600" dirty="0"/>
              <a:t>    with SLAM/Structure from Motion)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8F8668-0650-40F1-9D5D-7E3AC46AB6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399063-D47C-459B-BDC9-73613C01B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EDE4F0C-F8C3-4B98-9CD5-A30BA12ED13B}"/>
              </a:ext>
            </a:extLst>
          </p:cNvPr>
          <p:cNvGrpSpPr/>
          <p:nvPr/>
        </p:nvGrpSpPr>
        <p:grpSpPr>
          <a:xfrm>
            <a:off x="1299929" y="2226063"/>
            <a:ext cx="5993857" cy="3756998"/>
            <a:chOff x="1117172" y="2414512"/>
            <a:chExt cx="6136194" cy="384621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5BF2051-3337-4944-B0B1-FB878C4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3366" y="4996056"/>
              <a:ext cx="1680000" cy="126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BCAEE4E-1E85-4DC1-A3CD-A0E1197E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7172" y="5000728"/>
              <a:ext cx="1680000" cy="126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98BFF9D-E864-43C5-84D1-A55C59AD7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6800" y="2414512"/>
              <a:ext cx="1690000" cy="12600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59B72DA-2837-4019-969D-AC296809EAF0}"/>
                </a:ext>
              </a:extLst>
            </p:cNvPr>
            <p:cNvSpPr txBox="1"/>
            <p:nvPr/>
          </p:nvSpPr>
          <p:spPr>
            <a:xfrm>
              <a:off x="5143136" y="5361490"/>
              <a:ext cx="343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55AA85F-DFC3-4992-BBAE-E9D216C92B9B}"/>
                </a:ext>
              </a:extLst>
            </p:cNvPr>
            <p:cNvSpPr/>
            <p:nvPr/>
          </p:nvSpPr>
          <p:spPr>
            <a:xfrm>
              <a:off x="2694047" y="4067300"/>
              <a:ext cx="2643415" cy="425368"/>
            </a:xfrm>
            <a:prstGeom prst="roundRect">
              <a:avLst/>
            </a:prstGeom>
            <a:solidFill>
              <a:srgbClr val="E8E8F8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Depth Inference for MVS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EED3F74-464B-4B39-A6EF-2778D085EA8F}"/>
                </a:ext>
              </a:extLst>
            </p:cNvPr>
            <p:cNvCxnSpPr>
              <a:cxnSpLocks/>
            </p:cNvCxnSpPr>
            <p:nvPr/>
          </p:nvCxnSpPr>
          <p:spPr>
            <a:xfrm>
              <a:off x="4957465" y="3044512"/>
              <a:ext cx="535405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B263B7A-F0E6-4AE5-A85E-D721C8C72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5241" y="4543427"/>
              <a:ext cx="1672359" cy="41875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98E0DEF0-2392-4FE4-8D97-FC27CE5A1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02002" y="4560990"/>
              <a:ext cx="1985476" cy="38160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F26104F3-6236-499B-B2BB-63D729E1F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6369" y="4513377"/>
              <a:ext cx="0" cy="414359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B3766D3-F467-4E34-8864-36774206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5995" y="4996056"/>
              <a:ext cx="1680000" cy="126000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B3AFA159-4AAE-4677-8F6E-4621009AD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2870" y="2414512"/>
              <a:ext cx="1749717" cy="1260000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A990F01-9C96-4E68-8E55-5593A7806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395" y="3721768"/>
              <a:ext cx="1405" cy="321453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EB48802-60D4-4A64-9E82-18094B54DB4B}"/>
              </a:ext>
            </a:extLst>
          </p:cNvPr>
          <p:cNvSpPr txBox="1"/>
          <p:nvPr/>
        </p:nvSpPr>
        <p:spPr>
          <a:xfrm>
            <a:off x="3743072" y="5895925"/>
            <a:ext cx="1006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ref. image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95200C-3DEF-4D68-971F-DBABCFD152E2}"/>
              </a:ext>
            </a:extLst>
          </p:cNvPr>
          <p:cNvSpPr txBox="1"/>
          <p:nvPr/>
        </p:nvSpPr>
        <p:spPr>
          <a:xfrm>
            <a:off x="5917141" y="5895925"/>
            <a:ext cx="102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/>
              <a:t>src</a:t>
            </a:r>
            <a:r>
              <a:rPr lang="en-US" altLang="zh-CN" sz="1600" dirty="0"/>
              <a:t>. image</a:t>
            </a:r>
            <a:endParaRPr lang="zh-CN" altLang="en-US" sz="16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C34C2B-BC7C-49BF-A572-B22DE86C57AF}"/>
              </a:ext>
            </a:extLst>
          </p:cNvPr>
          <p:cNvSpPr txBox="1"/>
          <p:nvPr/>
        </p:nvSpPr>
        <p:spPr>
          <a:xfrm>
            <a:off x="1672409" y="5900448"/>
            <a:ext cx="102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/>
              <a:t>src</a:t>
            </a:r>
            <a:r>
              <a:rPr lang="en-US" altLang="zh-CN" sz="1600" dirty="0"/>
              <a:t>. image</a:t>
            </a:r>
            <a:endParaRPr lang="zh-CN" altLang="en-US" sz="1600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CA69F6F-2545-4B91-8939-2EDE965D4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6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06841-933F-4B47-8F88-CE50527B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– Background knowledge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635208-8DE4-444E-A46F-8EF32259E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/>
                  <a:t>Camera projection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sz="1600" dirty="0"/>
              </a:p>
              <a:p>
                <a:pPr marL="457200" lvl="1" indent="0">
                  <a:buNone/>
                </a:pPr>
                <a:r>
                  <a:rPr lang="en-US" altLang="zh-CN" sz="1600" dirty="0"/>
                  <a:t>where: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: pixel coordinate on the image plane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1600" dirty="0"/>
                  <a:t>: depth of the pixel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600" dirty="0"/>
                  <a:t>: camera </a:t>
                </a:r>
                <a:r>
                  <a:rPr lang="en-US" altLang="zh-CN" sz="1600" dirty="0" err="1"/>
                  <a:t>intrinsics</a:t>
                </a:r>
                <a:endParaRPr lang="en-US" altLang="zh-CN" sz="16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1600" dirty="0"/>
                  <a:t>: </a:t>
                </a:r>
                <a:r>
                  <a:rPr lang="en-US" altLang="zh-CN" sz="1600" dirty="0" err="1"/>
                  <a:t>extrinsics</a:t>
                </a:r>
                <a:r>
                  <a:rPr lang="en-US" altLang="zh-CN" sz="1600" dirty="0"/>
                  <a:t>, i.e. camera rotation and translation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: world coordinate of the point</a:t>
                </a:r>
              </a:p>
              <a:p>
                <a:pPr marL="0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635208-8DE4-444E-A46F-8EF32259E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96" t="-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265C85-04CC-4C04-A618-1C2DA27CEB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D8818A-1722-4831-9BE5-4B5C05967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6</a:t>
            </a:fld>
            <a:endParaRPr lang="en-US" dirty="0"/>
          </a:p>
        </p:txBody>
      </p:sp>
      <p:pic>
        <p:nvPicPr>
          <p:cNvPr id="1026" name="Picture 2" descr="cameras — openMVG library">
            <a:extLst>
              <a:ext uri="{FF2B5EF4-FFF2-40B4-BE49-F238E27FC236}">
                <a16:creationId xmlns:a16="http://schemas.microsoft.com/office/drawing/2014/main" id="{60E5411B-DA6A-4BA8-BCD6-16D577F94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95006"/>
            <a:ext cx="4061206" cy="229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0371886-BD3E-419D-9774-8583178DF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72" y="1431432"/>
            <a:ext cx="2224506" cy="1026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83271F2-E836-4144-B489-4A2F98683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1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B7FA5-80BF-43B6-B2B4-6E1CF263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– Background knowledge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2A9AFB-6CE1-4944-A5EC-CFA615875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/>
              <a:t>Epipolar</a:t>
            </a:r>
            <a:r>
              <a:rPr lang="en-US" altLang="zh-CN" sz="2000" dirty="0"/>
              <a:t> line</a:t>
            </a:r>
          </a:p>
          <a:p>
            <a:pPr marL="457200" lvl="1" indent="0">
              <a:buNone/>
            </a:pPr>
            <a:r>
              <a:rPr lang="en-US" altLang="zh-CN" sz="1600" dirty="0"/>
              <a:t>Since depth of a pixel is unknown, the reprojection of pixel of viewpoint 1 into viewpoint 2 lies on the </a:t>
            </a:r>
            <a:r>
              <a:rPr lang="en-US" altLang="zh-CN" sz="1600" dirty="0" err="1"/>
              <a:t>epipolar</a:t>
            </a:r>
            <a:r>
              <a:rPr lang="en-US" altLang="zh-CN" sz="1600" dirty="0"/>
              <a:t> line. </a:t>
            </a:r>
          </a:p>
          <a:p>
            <a:r>
              <a:rPr lang="en-US" altLang="zh-CN" sz="2000" dirty="0"/>
              <a:t>Photometric consistency</a:t>
            </a:r>
          </a:p>
          <a:p>
            <a:pPr marL="400050" lvl="1" indent="0">
              <a:buNone/>
            </a:pPr>
            <a:r>
              <a:rPr lang="en-US" altLang="zh-CN" sz="1600" dirty="0"/>
              <a:t>The same 3D point projected into different viewpoints should have similar color. Thus the depth could be estimated by minimizing the reprojection error.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4B4D8-533B-4880-93BD-C847F913CD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46F7AA-4B59-4CF6-86BB-898615683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DC0BD918-6C44-41B8-90CA-BD8B02F77FA2}"/>
              </a:ext>
            </a:extLst>
          </p:cNvPr>
          <p:cNvGrpSpPr/>
          <p:nvPr/>
        </p:nvGrpSpPr>
        <p:grpSpPr>
          <a:xfrm>
            <a:off x="5766742" y="3642292"/>
            <a:ext cx="2958237" cy="1332038"/>
            <a:chOff x="618880" y="2523483"/>
            <a:chExt cx="2958237" cy="1332038"/>
          </a:xfrm>
        </p:grpSpPr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AA5DB401-3703-4E67-B9FF-67A7D6F8D842}"/>
                </a:ext>
              </a:extLst>
            </p:cNvPr>
            <p:cNvCxnSpPr>
              <a:cxnSpLocks/>
            </p:cNvCxnSpPr>
            <p:nvPr/>
          </p:nvCxnSpPr>
          <p:spPr>
            <a:xfrm>
              <a:off x="1173615" y="3552183"/>
              <a:ext cx="24035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990D4F26-15AB-4F16-82A9-E3DC1C246B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615" y="2523483"/>
              <a:ext cx="0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42D96FE7-CA2A-41D8-94E0-278871C2F2C7}"/>
                </a:ext>
              </a:extLst>
            </p:cNvPr>
            <p:cNvSpPr/>
            <p:nvPr/>
          </p:nvSpPr>
          <p:spPr>
            <a:xfrm>
              <a:off x="1192853" y="2805423"/>
              <a:ext cx="2204669" cy="655320"/>
            </a:xfrm>
            <a:custGeom>
              <a:avLst/>
              <a:gdLst>
                <a:gd name="connsiteX0" fmla="*/ 0 w 2560320"/>
                <a:gd name="connsiteY0" fmla="*/ 0 h 655320"/>
                <a:gd name="connsiteX1" fmla="*/ 243840 w 2560320"/>
                <a:gd name="connsiteY1" fmla="*/ 236220 h 655320"/>
                <a:gd name="connsiteX2" fmla="*/ 281940 w 2560320"/>
                <a:gd name="connsiteY2" fmla="*/ 266700 h 655320"/>
                <a:gd name="connsiteX3" fmla="*/ 441960 w 2560320"/>
                <a:gd name="connsiteY3" fmla="*/ 312420 h 655320"/>
                <a:gd name="connsiteX4" fmla="*/ 586740 w 2560320"/>
                <a:gd name="connsiteY4" fmla="*/ 289560 h 655320"/>
                <a:gd name="connsiteX5" fmla="*/ 678180 w 2560320"/>
                <a:gd name="connsiteY5" fmla="*/ 213360 h 655320"/>
                <a:gd name="connsiteX6" fmla="*/ 693420 w 2560320"/>
                <a:gd name="connsiteY6" fmla="*/ 190500 h 655320"/>
                <a:gd name="connsiteX7" fmla="*/ 746760 w 2560320"/>
                <a:gd name="connsiteY7" fmla="*/ 167640 h 655320"/>
                <a:gd name="connsiteX8" fmla="*/ 800100 w 2560320"/>
                <a:gd name="connsiteY8" fmla="*/ 175260 h 655320"/>
                <a:gd name="connsiteX9" fmla="*/ 883920 w 2560320"/>
                <a:gd name="connsiteY9" fmla="*/ 274320 h 655320"/>
                <a:gd name="connsiteX10" fmla="*/ 914400 w 2560320"/>
                <a:gd name="connsiteY10" fmla="*/ 358140 h 655320"/>
                <a:gd name="connsiteX11" fmla="*/ 944880 w 2560320"/>
                <a:gd name="connsiteY11" fmla="*/ 419100 h 655320"/>
                <a:gd name="connsiteX12" fmla="*/ 990600 w 2560320"/>
                <a:gd name="connsiteY12" fmla="*/ 480060 h 655320"/>
                <a:gd name="connsiteX13" fmla="*/ 1013460 w 2560320"/>
                <a:gd name="connsiteY13" fmla="*/ 518160 h 655320"/>
                <a:gd name="connsiteX14" fmla="*/ 1074420 w 2560320"/>
                <a:gd name="connsiteY14" fmla="*/ 563880 h 655320"/>
                <a:gd name="connsiteX15" fmla="*/ 1219200 w 2560320"/>
                <a:gd name="connsiteY15" fmla="*/ 640080 h 655320"/>
                <a:gd name="connsiteX16" fmla="*/ 1303020 w 2560320"/>
                <a:gd name="connsiteY16" fmla="*/ 655320 h 655320"/>
                <a:gd name="connsiteX17" fmla="*/ 1417320 w 2560320"/>
                <a:gd name="connsiteY17" fmla="*/ 647700 h 655320"/>
                <a:gd name="connsiteX18" fmla="*/ 1447800 w 2560320"/>
                <a:gd name="connsiteY18" fmla="*/ 624840 h 655320"/>
                <a:gd name="connsiteX19" fmla="*/ 1638300 w 2560320"/>
                <a:gd name="connsiteY19" fmla="*/ 464820 h 655320"/>
                <a:gd name="connsiteX20" fmla="*/ 1699260 w 2560320"/>
                <a:gd name="connsiteY20" fmla="*/ 388620 h 655320"/>
                <a:gd name="connsiteX21" fmla="*/ 1752600 w 2560320"/>
                <a:gd name="connsiteY21" fmla="*/ 312420 h 655320"/>
                <a:gd name="connsiteX22" fmla="*/ 1882140 w 2560320"/>
                <a:gd name="connsiteY22" fmla="*/ 190500 h 655320"/>
                <a:gd name="connsiteX23" fmla="*/ 2125980 w 2560320"/>
                <a:gd name="connsiteY23" fmla="*/ 68580 h 655320"/>
                <a:gd name="connsiteX24" fmla="*/ 2301240 w 2560320"/>
                <a:gd name="connsiteY24" fmla="*/ 60960 h 655320"/>
                <a:gd name="connsiteX25" fmla="*/ 2484120 w 2560320"/>
                <a:gd name="connsiteY25" fmla="*/ 83820 h 655320"/>
                <a:gd name="connsiteX26" fmla="*/ 2560320 w 2560320"/>
                <a:gd name="connsiteY26" fmla="*/ 121920 h 65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320" h="655320">
                  <a:moveTo>
                    <a:pt x="0" y="0"/>
                  </a:moveTo>
                  <a:cubicBezTo>
                    <a:pt x="99982" y="116645"/>
                    <a:pt x="44738" y="56386"/>
                    <a:pt x="243840" y="236220"/>
                  </a:cubicBezTo>
                  <a:cubicBezTo>
                    <a:pt x="255910" y="247121"/>
                    <a:pt x="266839" y="260660"/>
                    <a:pt x="281940" y="266700"/>
                  </a:cubicBezTo>
                  <a:cubicBezTo>
                    <a:pt x="384507" y="307727"/>
                    <a:pt x="331225" y="292286"/>
                    <a:pt x="441960" y="312420"/>
                  </a:cubicBezTo>
                  <a:cubicBezTo>
                    <a:pt x="490220" y="304800"/>
                    <a:pt x="540043" y="303928"/>
                    <a:pt x="586740" y="289560"/>
                  </a:cubicBezTo>
                  <a:cubicBezTo>
                    <a:pt x="610468" y="282259"/>
                    <a:pt x="660984" y="233012"/>
                    <a:pt x="678180" y="213360"/>
                  </a:cubicBezTo>
                  <a:cubicBezTo>
                    <a:pt x="684211" y="206468"/>
                    <a:pt x="686385" y="196363"/>
                    <a:pt x="693420" y="190500"/>
                  </a:cubicBezTo>
                  <a:cubicBezTo>
                    <a:pt x="705975" y="180038"/>
                    <a:pt x="730879" y="172934"/>
                    <a:pt x="746760" y="167640"/>
                  </a:cubicBezTo>
                  <a:cubicBezTo>
                    <a:pt x="764540" y="170180"/>
                    <a:pt x="784286" y="166745"/>
                    <a:pt x="800100" y="175260"/>
                  </a:cubicBezTo>
                  <a:cubicBezTo>
                    <a:pt x="828500" y="190553"/>
                    <a:pt x="866515" y="249952"/>
                    <a:pt x="883920" y="274320"/>
                  </a:cubicBezTo>
                  <a:cubicBezTo>
                    <a:pt x="893334" y="302561"/>
                    <a:pt x="902416" y="330748"/>
                    <a:pt x="914400" y="358140"/>
                  </a:cubicBezTo>
                  <a:cubicBezTo>
                    <a:pt x="923506" y="378954"/>
                    <a:pt x="932839" y="399835"/>
                    <a:pt x="944880" y="419100"/>
                  </a:cubicBezTo>
                  <a:cubicBezTo>
                    <a:pt x="958342" y="440639"/>
                    <a:pt x="976142" y="459176"/>
                    <a:pt x="990600" y="480060"/>
                  </a:cubicBezTo>
                  <a:cubicBezTo>
                    <a:pt x="999030" y="492237"/>
                    <a:pt x="1002987" y="507687"/>
                    <a:pt x="1013460" y="518160"/>
                  </a:cubicBezTo>
                  <a:cubicBezTo>
                    <a:pt x="1031421" y="536121"/>
                    <a:pt x="1053489" y="549490"/>
                    <a:pt x="1074420" y="563880"/>
                  </a:cubicBezTo>
                  <a:cubicBezTo>
                    <a:pt x="1116233" y="592626"/>
                    <a:pt x="1171423" y="624878"/>
                    <a:pt x="1219200" y="640080"/>
                  </a:cubicBezTo>
                  <a:cubicBezTo>
                    <a:pt x="1246261" y="648690"/>
                    <a:pt x="1275080" y="650240"/>
                    <a:pt x="1303020" y="655320"/>
                  </a:cubicBezTo>
                  <a:cubicBezTo>
                    <a:pt x="1341120" y="652780"/>
                    <a:pt x="1379954" y="655566"/>
                    <a:pt x="1417320" y="647700"/>
                  </a:cubicBezTo>
                  <a:cubicBezTo>
                    <a:pt x="1429748" y="645084"/>
                    <a:pt x="1438016" y="632937"/>
                    <a:pt x="1447800" y="624840"/>
                  </a:cubicBezTo>
                  <a:cubicBezTo>
                    <a:pt x="1511689" y="571966"/>
                    <a:pt x="1586494" y="529578"/>
                    <a:pt x="1638300" y="464820"/>
                  </a:cubicBezTo>
                  <a:cubicBezTo>
                    <a:pt x="1658620" y="439420"/>
                    <a:pt x="1679743" y="414642"/>
                    <a:pt x="1699260" y="388620"/>
                  </a:cubicBezTo>
                  <a:cubicBezTo>
                    <a:pt x="1717863" y="363816"/>
                    <a:pt x="1731570" y="335202"/>
                    <a:pt x="1752600" y="312420"/>
                  </a:cubicBezTo>
                  <a:cubicBezTo>
                    <a:pt x="1792820" y="268848"/>
                    <a:pt x="1836247" y="228049"/>
                    <a:pt x="1882140" y="190500"/>
                  </a:cubicBezTo>
                  <a:cubicBezTo>
                    <a:pt x="1961515" y="125557"/>
                    <a:pt x="2024009" y="84268"/>
                    <a:pt x="2125980" y="68580"/>
                  </a:cubicBezTo>
                  <a:cubicBezTo>
                    <a:pt x="2183775" y="59688"/>
                    <a:pt x="2242820" y="63500"/>
                    <a:pt x="2301240" y="60960"/>
                  </a:cubicBezTo>
                  <a:cubicBezTo>
                    <a:pt x="2362200" y="68580"/>
                    <a:pt x="2424319" y="69749"/>
                    <a:pt x="2484120" y="83820"/>
                  </a:cubicBezTo>
                  <a:cubicBezTo>
                    <a:pt x="2511763" y="90324"/>
                    <a:pt x="2560320" y="121920"/>
                    <a:pt x="2560320" y="12192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1D391A33-7466-4595-B744-5FB4C9D06FDD}"/>
                </a:ext>
              </a:extLst>
            </p:cNvPr>
            <p:cNvSpPr/>
            <p:nvPr/>
          </p:nvSpPr>
          <p:spPr>
            <a:xfrm>
              <a:off x="1669784" y="3051036"/>
              <a:ext cx="82047" cy="820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21B468FE-2BD2-4A05-A4DD-02A75B4F4C56}"/>
                </a:ext>
              </a:extLst>
            </p:cNvPr>
            <p:cNvSpPr/>
            <p:nvPr/>
          </p:nvSpPr>
          <p:spPr>
            <a:xfrm>
              <a:off x="2139389" y="3381101"/>
              <a:ext cx="82047" cy="8204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4CC0F375-AF4C-4CAC-A140-CC8AE5A55BEC}"/>
                </a:ext>
              </a:extLst>
            </p:cNvPr>
            <p:cNvSpPr/>
            <p:nvPr/>
          </p:nvSpPr>
          <p:spPr>
            <a:xfrm>
              <a:off x="2660430" y="3092059"/>
              <a:ext cx="82047" cy="820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612E5E2D-55ED-4896-827E-94CEEFC2D643}"/>
                </a:ext>
              </a:extLst>
            </p:cNvPr>
            <p:cNvSpPr/>
            <p:nvPr/>
          </p:nvSpPr>
          <p:spPr>
            <a:xfrm>
              <a:off x="3035034" y="2827284"/>
              <a:ext cx="82047" cy="820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2B314D16-F60C-4765-B65C-7BD63861BFA7}"/>
                </a:ext>
              </a:extLst>
            </p:cNvPr>
            <p:cNvSpPr txBox="1"/>
            <p:nvPr/>
          </p:nvSpPr>
          <p:spPr>
            <a:xfrm>
              <a:off x="2084729" y="3547744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D1BEE7CA-42A7-48F2-819D-09A5EA5D04B5}"/>
                </a:ext>
              </a:extLst>
            </p:cNvPr>
            <p:cNvSpPr txBox="1"/>
            <p:nvPr/>
          </p:nvSpPr>
          <p:spPr>
            <a:xfrm>
              <a:off x="618880" y="2784282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052286B5-7A99-4851-BDB3-D2646D756553}"/>
              </a:ext>
            </a:extLst>
          </p:cNvPr>
          <p:cNvGrpSpPr/>
          <p:nvPr/>
        </p:nvGrpSpPr>
        <p:grpSpPr>
          <a:xfrm>
            <a:off x="725452" y="2830818"/>
            <a:ext cx="3949675" cy="2587234"/>
            <a:chOff x="4305887" y="1657533"/>
            <a:chExt cx="3949675" cy="2587234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1E49B108-4688-443B-9AAF-586C944E365D}"/>
                </a:ext>
              </a:extLst>
            </p:cNvPr>
            <p:cNvGrpSpPr/>
            <p:nvPr/>
          </p:nvGrpSpPr>
          <p:grpSpPr>
            <a:xfrm>
              <a:off x="4305887" y="1657533"/>
              <a:ext cx="3949675" cy="2587234"/>
              <a:chOff x="2837041" y="2033925"/>
              <a:chExt cx="4332535" cy="283803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B3A464FC-8150-4516-9AA2-477FE16244C3}"/>
                  </a:ext>
                </a:extLst>
              </p:cNvPr>
              <p:cNvGrpSpPr/>
              <p:nvPr/>
            </p:nvGrpSpPr>
            <p:grpSpPr>
              <a:xfrm>
                <a:off x="2837041" y="2033925"/>
                <a:ext cx="4332535" cy="2838030"/>
                <a:chOff x="1253304" y="1687239"/>
                <a:chExt cx="4332535" cy="2838030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71735C8B-0CA2-467E-B521-E00A067D6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89507" y="2757100"/>
                  <a:ext cx="1920000" cy="144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isometricRightUp">
                    <a:rot lat="1500000" lon="20100000" rev="0"/>
                  </a:camera>
                  <a:lightRig rig="threePt" dir="t"/>
                </a:scene3d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A05B73CF-C1F4-45EE-B6A5-88E519A0A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4371" y="2709000"/>
                  <a:ext cx="1920000" cy="144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isometricLeftDown">
                    <a:rot lat="1500000" lon="1500000" rev="0"/>
                  </a:camera>
                  <a:lightRig rig="threePt" dir="t"/>
                </a:scene3d>
              </p:spPr>
            </p:pic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BD3D8278-51CD-4FEE-954A-92C0F2292CE8}"/>
                    </a:ext>
                  </a:extLst>
                </p:cNvPr>
                <p:cNvGrpSpPr/>
                <p:nvPr/>
              </p:nvGrpSpPr>
              <p:grpSpPr>
                <a:xfrm rot="2203966">
                  <a:off x="1253304" y="4129337"/>
                  <a:ext cx="192505" cy="395932"/>
                  <a:chOff x="1360385" y="4619140"/>
                  <a:chExt cx="192505" cy="395932"/>
                </a:xfrm>
              </p:grpSpPr>
              <p:sp>
                <p:nvSpPr>
                  <p:cNvPr id="38" name="矩形: 圆角 37">
                    <a:extLst>
                      <a:ext uri="{FF2B5EF4-FFF2-40B4-BE49-F238E27FC236}">
                        <a16:creationId xmlns:a16="http://schemas.microsoft.com/office/drawing/2014/main" id="{9BEC9015-495A-4548-B87B-B4A5CAB35593}"/>
                      </a:ext>
                    </a:extLst>
                  </p:cNvPr>
                  <p:cNvSpPr/>
                  <p:nvPr/>
                </p:nvSpPr>
                <p:spPr>
                  <a:xfrm>
                    <a:off x="1360385" y="4702252"/>
                    <a:ext cx="192505" cy="312820"/>
                  </a:xfrm>
                  <a:prstGeom prst="roundRect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等腰三角形 38">
                    <a:extLst>
                      <a:ext uri="{FF2B5EF4-FFF2-40B4-BE49-F238E27FC236}">
                        <a16:creationId xmlns:a16="http://schemas.microsoft.com/office/drawing/2014/main" id="{DE982590-E245-4B72-89D4-62CF3379B9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63804" y="4619140"/>
                    <a:ext cx="188842" cy="87775"/>
                  </a:xfrm>
                  <a:prstGeom prst="triangle">
                    <a:avLst/>
                  </a:prstGeom>
                  <a:solidFill>
                    <a:srgbClr val="90B1FF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CE31F16D-D2AF-40D0-A081-68C8C12DA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3871" y="1687239"/>
                  <a:ext cx="1864778" cy="2427800"/>
                </a:xfrm>
                <a:prstGeom prst="line">
                  <a:avLst/>
                </a:prstGeom>
                <a:ln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6643CA06-BE0F-41F5-9908-D33DF8D253A0}"/>
                    </a:ext>
                  </a:extLst>
                </p:cNvPr>
                <p:cNvSpPr/>
                <p:nvPr/>
              </p:nvSpPr>
              <p:spPr>
                <a:xfrm>
                  <a:off x="2178726" y="3194170"/>
                  <a:ext cx="59234" cy="59234"/>
                </a:xfrm>
                <a:prstGeom prst="ellipse">
                  <a:avLst/>
                </a:prstGeom>
                <a:solidFill>
                  <a:srgbClr val="00B0F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3CC5782E-40C3-43EA-A611-D3412480E504}"/>
                    </a:ext>
                  </a:extLst>
                </p:cNvPr>
                <p:cNvCxnSpPr>
                  <a:cxnSpLocks/>
                  <a:endCxn id="21" idx="5"/>
                </p:cNvCxnSpPr>
                <p:nvPr/>
              </p:nvCxnSpPr>
              <p:spPr>
                <a:xfrm flipH="1" flipV="1">
                  <a:off x="2838759" y="2469926"/>
                  <a:ext cx="2747079" cy="1574381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0629101F-9B91-4745-BEBA-58589D36B473}"/>
                    </a:ext>
                  </a:extLst>
                </p:cNvPr>
                <p:cNvSpPr/>
                <p:nvPr/>
              </p:nvSpPr>
              <p:spPr>
                <a:xfrm>
                  <a:off x="2574482" y="2631931"/>
                  <a:ext cx="90000" cy="9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A25A5F89-B233-44B5-81A1-3AD910CF406C}"/>
                    </a:ext>
                  </a:extLst>
                </p:cNvPr>
                <p:cNvSpPr/>
                <p:nvPr/>
              </p:nvSpPr>
              <p:spPr>
                <a:xfrm>
                  <a:off x="2957924" y="2131613"/>
                  <a:ext cx="90000" cy="9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D792C7C-F330-49D9-886F-0D6670EF1BD0}"/>
                    </a:ext>
                  </a:extLst>
                </p:cNvPr>
                <p:cNvSpPr/>
                <p:nvPr/>
              </p:nvSpPr>
              <p:spPr>
                <a:xfrm>
                  <a:off x="3169370" y="1854355"/>
                  <a:ext cx="90000" cy="9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EF2F7502-0122-4A74-AA1A-E719C0722A8C}"/>
                    </a:ext>
                  </a:extLst>
                </p:cNvPr>
                <p:cNvSpPr/>
                <p:nvPr/>
              </p:nvSpPr>
              <p:spPr>
                <a:xfrm>
                  <a:off x="2761940" y="2393107"/>
                  <a:ext cx="90000" cy="900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E26A9D5A-DC44-4871-B73E-B3E75FE0689D}"/>
                    </a:ext>
                  </a:extLst>
                </p:cNvPr>
                <p:cNvCxnSpPr>
                  <a:cxnSpLocks/>
                  <a:endCxn id="15" idx="5"/>
                </p:cNvCxnSpPr>
                <p:nvPr/>
              </p:nvCxnSpPr>
              <p:spPr>
                <a:xfrm flipH="1" flipV="1">
                  <a:off x="2651301" y="2708750"/>
                  <a:ext cx="2934538" cy="1335557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80761D54-A783-46B1-AB46-C9108D9F394E}"/>
                    </a:ext>
                  </a:extLst>
                </p:cNvPr>
                <p:cNvCxnSpPr>
                  <a:cxnSpLocks/>
                  <a:endCxn id="17" idx="5"/>
                </p:cNvCxnSpPr>
                <p:nvPr/>
              </p:nvCxnSpPr>
              <p:spPr>
                <a:xfrm flipH="1" flipV="1">
                  <a:off x="3034743" y="2208433"/>
                  <a:ext cx="2551095" cy="1835874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B4B9B62B-8EE9-4763-B353-49B034535BAA}"/>
                    </a:ext>
                  </a:extLst>
                </p:cNvPr>
                <p:cNvCxnSpPr>
                  <a:cxnSpLocks/>
                  <a:endCxn id="20" idx="5"/>
                </p:cNvCxnSpPr>
                <p:nvPr/>
              </p:nvCxnSpPr>
              <p:spPr>
                <a:xfrm flipH="1" flipV="1">
                  <a:off x="3246189" y="1931175"/>
                  <a:ext cx="2339649" cy="2113133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EE1922CB-AEA1-46F4-B92B-574E6CB54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76969" y="2499682"/>
                  <a:ext cx="1111699" cy="1984599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D9AD24AB-031F-4B0C-9EC0-A564A2FD5547}"/>
                    </a:ext>
                  </a:extLst>
                </p:cNvPr>
                <p:cNvSpPr/>
                <p:nvPr/>
              </p:nvSpPr>
              <p:spPr>
                <a:xfrm>
                  <a:off x="4370783" y="3336248"/>
                  <a:ext cx="54000" cy="5400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EA4C7F57-3A00-4027-8A7D-A05DDE35BFA8}"/>
                    </a:ext>
                  </a:extLst>
                </p:cNvPr>
                <p:cNvSpPr/>
                <p:nvPr/>
              </p:nvSpPr>
              <p:spPr>
                <a:xfrm>
                  <a:off x="4312715" y="3439515"/>
                  <a:ext cx="54000" cy="54000"/>
                </a:xfrm>
                <a:prstGeom prst="ellipse">
                  <a:avLst/>
                </a:prstGeom>
                <a:solidFill>
                  <a:srgbClr val="FFC00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A7A646AD-021B-4F8B-ADE3-4AE1B93C9DE4}"/>
                    </a:ext>
                  </a:extLst>
                </p:cNvPr>
                <p:cNvSpPr/>
                <p:nvPr/>
              </p:nvSpPr>
              <p:spPr>
                <a:xfrm>
                  <a:off x="4441696" y="3204089"/>
                  <a:ext cx="54000" cy="54000"/>
                </a:xfrm>
                <a:prstGeom prst="ellipse">
                  <a:avLst/>
                </a:prstGeom>
                <a:solidFill>
                  <a:srgbClr val="FFC00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815655C1-5817-4B6E-AE0A-14CE635AF2B0}"/>
                    </a:ext>
                  </a:extLst>
                </p:cNvPr>
                <p:cNvSpPr/>
                <p:nvPr/>
              </p:nvSpPr>
              <p:spPr>
                <a:xfrm>
                  <a:off x="4522507" y="3068413"/>
                  <a:ext cx="54000" cy="54000"/>
                </a:xfrm>
                <a:prstGeom prst="ellipse">
                  <a:avLst/>
                </a:prstGeom>
                <a:solidFill>
                  <a:srgbClr val="FFC000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AC3A344-EBE9-4E9D-9A57-C817CC0B0A18}"/>
                  </a:ext>
                </a:extLst>
              </p:cNvPr>
              <p:cNvSpPr txBox="1"/>
              <p:nvPr/>
            </p:nvSpPr>
            <p:spPr>
              <a:xfrm>
                <a:off x="5938944" y="2532469"/>
                <a:ext cx="1192540" cy="337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epipolar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line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6F94E47-83A1-4019-A8ED-CBCE166ACF07}"/>
                </a:ext>
              </a:extLst>
            </p:cNvPr>
            <p:cNvCxnSpPr>
              <a:cxnSpLocks/>
              <a:stCxn id="119" idx="6"/>
            </p:cNvCxnSpPr>
            <p:nvPr/>
          </p:nvCxnSpPr>
          <p:spPr>
            <a:xfrm flipV="1">
              <a:off x="6837865" y="3801045"/>
              <a:ext cx="1391735" cy="2700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39038F21-2CD5-4DEB-999F-289221BAB2F9}"/>
                </a:ext>
              </a:extLst>
            </p:cNvPr>
            <p:cNvSpPr/>
            <p:nvPr/>
          </p:nvSpPr>
          <p:spPr>
            <a:xfrm>
              <a:off x="5694391" y="3816717"/>
              <a:ext cx="54000" cy="54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B392F46A-6567-47B5-A2F5-2458620DA121}"/>
                </a:ext>
              </a:extLst>
            </p:cNvPr>
            <p:cNvSpPr/>
            <p:nvPr/>
          </p:nvSpPr>
          <p:spPr>
            <a:xfrm>
              <a:off x="6783865" y="3801045"/>
              <a:ext cx="54000" cy="54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38366A78-7E6D-41BB-B6BF-836613BDB558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4548387" y="3843717"/>
              <a:ext cx="1146004" cy="1993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7B60154E-41C9-49BB-BDEF-E7EC83261C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286" y="3840787"/>
              <a:ext cx="504000" cy="29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E6D5F78-2535-4788-A732-8016903EE3DF}"/>
              </a:ext>
            </a:extLst>
          </p:cNvPr>
          <p:cNvGrpSpPr/>
          <p:nvPr/>
        </p:nvGrpSpPr>
        <p:grpSpPr>
          <a:xfrm rot="15863389">
            <a:off x="4719190" y="4891068"/>
            <a:ext cx="281651" cy="324665"/>
            <a:chOff x="4898069" y="5572963"/>
            <a:chExt cx="281651" cy="324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D1A8915-AB62-4850-9F90-95E8073DEAA1}"/>
                </a:ext>
              </a:extLst>
            </p:cNvPr>
            <p:cNvSpPr/>
            <p:nvPr/>
          </p:nvSpPr>
          <p:spPr>
            <a:xfrm rot="2203966">
              <a:off x="4898069" y="5612451"/>
              <a:ext cx="175494" cy="285177"/>
            </a:xfrm>
            <a:prstGeom prst="roundRect">
              <a:avLst/>
            </a:prstGeom>
            <a:solidFill>
              <a:srgbClr val="90B1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9FD803BA-1B9B-4CCE-A9E5-6EA36E4A0AC6}"/>
                </a:ext>
              </a:extLst>
            </p:cNvPr>
            <p:cNvSpPr/>
            <p:nvPr/>
          </p:nvSpPr>
          <p:spPr>
            <a:xfrm rot="13003966">
              <a:off x="5007565" y="5572963"/>
              <a:ext cx="172155" cy="80018"/>
            </a:xfrm>
            <a:prstGeom prst="triangle">
              <a:avLst/>
            </a:prstGeom>
            <a:solidFill>
              <a:srgbClr val="90B1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49AA504F-BFC5-411B-BCC5-91DFF3749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94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C3026D8-DB2B-4C1C-88A1-6E804CC03E44}"/>
              </a:ext>
            </a:extLst>
          </p:cNvPr>
          <p:cNvSpPr/>
          <p:nvPr/>
        </p:nvSpPr>
        <p:spPr>
          <a:xfrm>
            <a:off x="0" y="5821986"/>
            <a:ext cx="1324598" cy="502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04045A-9521-464F-8532-EFF602B7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25" y="-67738"/>
            <a:ext cx="8404225" cy="609600"/>
          </a:xfrm>
        </p:spPr>
        <p:txBody>
          <a:bodyPr/>
          <a:lstStyle/>
          <a:p>
            <a:r>
              <a:rPr lang="en-US" altLang="zh-CN"/>
              <a:t>Introduction – Background knowledge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2D343-B29F-4424-80E4-20AC9238E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2D657-22B3-49C1-AFF2-5C258475D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/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Cost volume in MVS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sz="1600" dirty="0"/>
                  <a:t>For each pixel in the reference view: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Sample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600" dirty="0"/>
                  <a:t> depth hypotheses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Project the depth hypo. to each source view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For each depth hypo., compute the variance of features across all views (photometric consistency)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blipFill>
                <a:blip r:embed="rId3"/>
                <a:stretch>
                  <a:fillRect l="-600" t="-2155" b="-4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4" name="文本框 403">
            <a:extLst>
              <a:ext uri="{FF2B5EF4-FFF2-40B4-BE49-F238E27FC236}">
                <a16:creationId xmlns:a16="http://schemas.microsoft.com/office/drawing/2014/main" id="{FCA3BB12-9E8B-47BB-A394-C3B728B60046}"/>
              </a:ext>
            </a:extLst>
          </p:cNvPr>
          <p:cNvSpPr txBox="1"/>
          <p:nvPr/>
        </p:nvSpPr>
        <p:spPr>
          <a:xfrm>
            <a:off x="341387" y="5611997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8" name="矩形: 圆角 457">
            <a:extLst>
              <a:ext uri="{FF2B5EF4-FFF2-40B4-BE49-F238E27FC236}">
                <a16:creationId xmlns:a16="http://schemas.microsoft.com/office/drawing/2014/main" id="{2340F896-A124-47CE-B1E4-C7FA8C24A1EA}"/>
              </a:ext>
            </a:extLst>
          </p:cNvPr>
          <p:cNvSpPr/>
          <p:nvPr/>
        </p:nvSpPr>
        <p:spPr>
          <a:xfrm rot="19600163">
            <a:off x="4336593" y="5323278"/>
            <a:ext cx="155126" cy="252079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9" name="等腰三角形 458">
            <a:extLst>
              <a:ext uri="{FF2B5EF4-FFF2-40B4-BE49-F238E27FC236}">
                <a16:creationId xmlns:a16="http://schemas.microsoft.com/office/drawing/2014/main" id="{6BDEC911-557F-4764-9FCD-A7958D5DF420}"/>
              </a:ext>
            </a:extLst>
          </p:cNvPr>
          <p:cNvSpPr/>
          <p:nvPr/>
        </p:nvSpPr>
        <p:spPr>
          <a:xfrm rot="8800163">
            <a:off x="4252515" y="5281532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6" name="矩形: 圆角 455">
            <a:extLst>
              <a:ext uri="{FF2B5EF4-FFF2-40B4-BE49-F238E27FC236}">
                <a16:creationId xmlns:a16="http://schemas.microsoft.com/office/drawing/2014/main" id="{FC00E746-EBE5-465B-BD2E-E1D90943BA36}"/>
              </a:ext>
            </a:extLst>
          </p:cNvPr>
          <p:cNvSpPr/>
          <p:nvPr/>
        </p:nvSpPr>
        <p:spPr>
          <a:xfrm rot="2203966">
            <a:off x="675711" y="5388658"/>
            <a:ext cx="155126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7" name="等腰三角形 456">
            <a:extLst>
              <a:ext uri="{FF2B5EF4-FFF2-40B4-BE49-F238E27FC236}">
                <a16:creationId xmlns:a16="http://schemas.microsoft.com/office/drawing/2014/main" id="{D6158F90-6C50-48C6-9C8D-D53F2A0F32BE}"/>
              </a:ext>
            </a:extLst>
          </p:cNvPr>
          <p:cNvSpPr/>
          <p:nvPr/>
        </p:nvSpPr>
        <p:spPr>
          <a:xfrm rot="13003966">
            <a:off x="772499" y="5353753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4" name="矩形: 圆角 453">
            <a:extLst>
              <a:ext uri="{FF2B5EF4-FFF2-40B4-BE49-F238E27FC236}">
                <a16:creationId xmlns:a16="http://schemas.microsoft.com/office/drawing/2014/main" id="{740DBFBE-742E-467B-9721-D27888503D20}"/>
              </a:ext>
            </a:extLst>
          </p:cNvPr>
          <p:cNvSpPr/>
          <p:nvPr/>
        </p:nvSpPr>
        <p:spPr>
          <a:xfrm rot="21495535">
            <a:off x="2550544" y="5624838"/>
            <a:ext cx="155125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5" name="等腰三角形 454">
            <a:extLst>
              <a:ext uri="{FF2B5EF4-FFF2-40B4-BE49-F238E27FC236}">
                <a16:creationId xmlns:a16="http://schemas.microsoft.com/office/drawing/2014/main" id="{360578DD-867C-483B-817E-F4794FD95F96}"/>
              </a:ext>
            </a:extLst>
          </p:cNvPr>
          <p:cNvSpPr/>
          <p:nvPr/>
        </p:nvSpPr>
        <p:spPr>
          <a:xfrm rot="10695535">
            <a:off x="2548508" y="5557898"/>
            <a:ext cx="152175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9" name="矩形 418">
            <a:extLst>
              <a:ext uri="{FF2B5EF4-FFF2-40B4-BE49-F238E27FC236}">
                <a16:creationId xmlns:a16="http://schemas.microsoft.com/office/drawing/2014/main" id="{A04C71B5-F6E1-4627-920E-5EBC9310F913}"/>
              </a:ext>
            </a:extLst>
          </p:cNvPr>
          <p:cNvSpPr/>
          <p:nvPr/>
        </p:nvSpPr>
        <p:spPr>
          <a:xfrm>
            <a:off x="2064686" y="4390687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矩形 428">
            <a:extLst>
              <a:ext uri="{FF2B5EF4-FFF2-40B4-BE49-F238E27FC236}">
                <a16:creationId xmlns:a16="http://schemas.microsoft.com/office/drawing/2014/main" id="{39D36C07-D854-454D-B55C-156385688682}"/>
              </a:ext>
            </a:extLst>
          </p:cNvPr>
          <p:cNvSpPr/>
          <p:nvPr/>
        </p:nvSpPr>
        <p:spPr>
          <a:xfrm>
            <a:off x="817667" y="4263823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2Left">
              <a:rot lat="108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矩形 438">
            <a:extLst>
              <a:ext uri="{FF2B5EF4-FFF2-40B4-BE49-F238E27FC236}">
                <a16:creationId xmlns:a16="http://schemas.microsoft.com/office/drawing/2014/main" id="{832F59BC-6884-45C0-BBBE-E59F3D236B5C}"/>
              </a:ext>
            </a:extLst>
          </p:cNvPr>
          <p:cNvSpPr/>
          <p:nvPr/>
        </p:nvSpPr>
        <p:spPr>
          <a:xfrm>
            <a:off x="3314701" y="4255330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1Right">
              <a:rot lat="108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文本框 406">
            <a:extLst>
              <a:ext uri="{FF2B5EF4-FFF2-40B4-BE49-F238E27FC236}">
                <a16:creationId xmlns:a16="http://schemas.microsoft.com/office/drawing/2014/main" id="{F9046A8F-0E43-48DC-A1E2-8D91EA602BE8}"/>
              </a:ext>
            </a:extLst>
          </p:cNvPr>
          <p:cNvSpPr txBox="1"/>
          <p:nvPr/>
        </p:nvSpPr>
        <p:spPr>
          <a:xfrm>
            <a:off x="2187880" y="5860012"/>
            <a:ext cx="858390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8" name="文本框 407">
            <a:extLst>
              <a:ext uri="{FF2B5EF4-FFF2-40B4-BE49-F238E27FC236}">
                <a16:creationId xmlns:a16="http://schemas.microsoft.com/office/drawing/2014/main" id="{0B25335E-601A-4D74-B942-534B5D7D5910}"/>
              </a:ext>
            </a:extLst>
          </p:cNvPr>
          <p:cNvSpPr txBox="1"/>
          <p:nvPr/>
        </p:nvSpPr>
        <p:spPr>
          <a:xfrm>
            <a:off x="4128852" y="5569565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/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/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2E6D3D-B593-4C4C-9E89-EC106173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1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C3026D8-DB2B-4C1C-88A1-6E804CC03E44}"/>
              </a:ext>
            </a:extLst>
          </p:cNvPr>
          <p:cNvSpPr/>
          <p:nvPr/>
        </p:nvSpPr>
        <p:spPr>
          <a:xfrm>
            <a:off x="0" y="5821986"/>
            <a:ext cx="1324598" cy="502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04045A-9521-464F-8532-EFF602B7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25" y="-67738"/>
            <a:ext cx="8404225" cy="609600"/>
          </a:xfrm>
        </p:spPr>
        <p:txBody>
          <a:bodyPr/>
          <a:lstStyle/>
          <a:p>
            <a:r>
              <a:rPr lang="en-US" altLang="zh-CN"/>
              <a:t>Introduction – Background knowledge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2D343-B29F-4424-80E4-20AC9238E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June 11, 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2D657-22B3-49C1-AFF2-5C258475D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/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Cost volume in MVS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sz="1600" dirty="0"/>
                  <a:t>For each pixel in the reference view: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Sample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600" dirty="0"/>
                  <a:t> depth hypotheses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Project the depth hypo. to each source view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zh-CN" sz="1600" dirty="0"/>
                  <a:t>For each depth hypo., compute the variance of features across all views (photometric consistency)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7B1130-8537-4030-862F-FD804E9F0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7" y="518777"/>
                <a:ext cx="9137886" cy="1415772"/>
              </a:xfrm>
              <a:prstGeom prst="rect">
                <a:avLst/>
              </a:prstGeom>
              <a:blipFill>
                <a:blip r:embed="rId3"/>
                <a:stretch>
                  <a:fillRect l="-600" t="-2155" b="-4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4" name="文本框 403">
            <a:extLst>
              <a:ext uri="{FF2B5EF4-FFF2-40B4-BE49-F238E27FC236}">
                <a16:creationId xmlns:a16="http://schemas.microsoft.com/office/drawing/2014/main" id="{FCA3BB12-9E8B-47BB-A394-C3B728B60046}"/>
              </a:ext>
            </a:extLst>
          </p:cNvPr>
          <p:cNvSpPr txBox="1"/>
          <p:nvPr/>
        </p:nvSpPr>
        <p:spPr>
          <a:xfrm>
            <a:off x="341387" y="5611997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8" name="矩形: 圆角 457">
            <a:extLst>
              <a:ext uri="{FF2B5EF4-FFF2-40B4-BE49-F238E27FC236}">
                <a16:creationId xmlns:a16="http://schemas.microsoft.com/office/drawing/2014/main" id="{2340F896-A124-47CE-B1E4-C7FA8C24A1EA}"/>
              </a:ext>
            </a:extLst>
          </p:cNvPr>
          <p:cNvSpPr/>
          <p:nvPr/>
        </p:nvSpPr>
        <p:spPr>
          <a:xfrm rot="19600163">
            <a:off x="4336593" y="5323278"/>
            <a:ext cx="155126" cy="252079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9" name="等腰三角形 458">
            <a:extLst>
              <a:ext uri="{FF2B5EF4-FFF2-40B4-BE49-F238E27FC236}">
                <a16:creationId xmlns:a16="http://schemas.microsoft.com/office/drawing/2014/main" id="{6BDEC911-557F-4764-9FCD-A7958D5DF420}"/>
              </a:ext>
            </a:extLst>
          </p:cNvPr>
          <p:cNvSpPr/>
          <p:nvPr/>
        </p:nvSpPr>
        <p:spPr>
          <a:xfrm rot="8800163">
            <a:off x="4252515" y="5281532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6" name="矩形: 圆角 455">
            <a:extLst>
              <a:ext uri="{FF2B5EF4-FFF2-40B4-BE49-F238E27FC236}">
                <a16:creationId xmlns:a16="http://schemas.microsoft.com/office/drawing/2014/main" id="{FC00E746-EBE5-465B-BD2E-E1D90943BA36}"/>
              </a:ext>
            </a:extLst>
          </p:cNvPr>
          <p:cNvSpPr/>
          <p:nvPr/>
        </p:nvSpPr>
        <p:spPr>
          <a:xfrm rot="2203966">
            <a:off x="675711" y="5388658"/>
            <a:ext cx="155126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7" name="等腰三角形 456">
            <a:extLst>
              <a:ext uri="{FF2B5EF4-FFF2-40B4-BE49-F238E27FC236}">
                <a16:creationId xmlns:a16="http://schemas.microsoft.com/office/drawing/2014/main" id="{D6158F90-6C50-48C6-9C8D-D53F2A0F32BE}"/>
              </a:ext>
            </a:extLst>
          </p:cNvPr>
          <p:cNvSpPr/>
          <p:nvPr/>
        </p:nvSpPr>
        <p:spPr>
          <a:xfrm rot="13003966">
            <a:off x="772499" y="5353753"/>
            <a:ext cx="152174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4" name="矩形: 圆角 453">
            <a:extLst>
              <a:ext uri="{FF2B5EF4-FFF2-40B4-BE49-F238E27FC236}">
                <a16:creationId xmlns:a16="http://schemas.microsoft.com/office/drawing/2014/main" id="{740DBFBE-742E-467B-9721-D27888503D20}"/>
              </a:ext>
            </a:extLst>
          </p:cNvPr>
          <p:cNvSpPr/>
          <p:nvPr/>
        </p:nvSpPr>
        <p:spPr>
          <a:xfrm rot="21495535">
            <a:off x="2550544" y="5624838"/>
            <a:ext cx="155125" cy="252078"/>
          </a:xfrm>
          <a:prstGeom prst="roundRect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5" name="等腰三角形 454">
            <a:extLst>
              <a:ext uri="{FF2B5EF4-FFF2-40B4-BE49-F238E27FC236}">
                <a16:creationId xmlns:a16="http://schemas.microsoft.com/office/drawing/2014/main" id="{360578DD-867C-483B-817E-F4794FD95F96}"/>
              </a:ext>
            </a:extLst>
          </p:cNvPr>
          <p:cNvSpPr/>
          <p:nvPr/>
        </p:nvSpPr>
        <p:spPr>
          <a:xfrm rot="10695535">
            <a:off x="2548508" y="5557898"/>
            <a:ext cx="152175" cy="70731"/>
          </a:xfrm>
          <a:prstGeom prst="triangle">
            <a:avLst/>
          </a:prstGeom>
          <a:solidFill>
            <a:srgbClr val="90B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17AF5842-A8F6-4188-9A92-806CA4223621}"/>
              </a:ext>
            </a:extLst>
          </p:cNvPr>
          <p:cNvCxnSpPr>
            <a:cxnSpLocks/>
            <a:stCxn id="453" idx="0"/>
          </p:cNvCxnSpPr>
          <p:nvPr/>
        </p:nvCxnSpPr>
        <p:spPr>
          <a:xfrm flipV="1">
            <a:off x="2621567" y="1990662"/>
            <a:ext cx="1953" cy="260314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9" name="矩形 418">
            <a:extLst>
              <a:ext uri="{FF2B5EF4-FFF2-40B4-BE49-F238E27FC236}">
                <a16:creationId xmlns:a16="http://schemas.microsoft.com/office/drawing/2014/main" id="{A04C71B5-F6E1-4627-920E-5EBC9310F913}"/>
              </a:ext>
            </a:extLst>
          </p:cNvPr>
          <p:cNvSpPr/>
          <p:nvPr/>
        </p:nvSpPr>
        <p:spPr>
          <a:xfrm>
            <a:off x="2064686" y="4390687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0" name="直接连接符 419">
            <a:extLst>
              <a:ext uri="{FF2B5EF4-FFF2-40B4-BE49-F238E27FC236}">
                <a16:creationId xmlns:a16="http://schemas.microsoft.com/office/drawing/2014/main" id="{10E7C257-D3D4-49BB-AA65-9277B1B7D3AB}"/>
              </a:ext>
            </a:extLst>
          </p:cNvPr>
          <p:cNvCxnSpPr>
            <a:cxnSpLocks/>
            <a:stCxn id="455" idx="3"/>
            <a:endCxn id="453" idx="2"/>
          </p:cNvCxnSpPr>
          <p:nvPr/>
        </p:nvCxnSpPr>
        <p:spPr>
          <a:xfrm flipH="1" flipV="1">
            <a:off x="2621566" y="4657453"/>
            <a:ext cx="1954" cy="90046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1" name="椭圆 420">
            <a:extLst>
              <a:ext uri="{FF2B5EF4-FFF2-40B4-BE49-F238E27FC236}">
                <a16:creationId xmlns:a16="http://schemas.microsoft.com/office/drawing/2014/main" id="{656306D7-0A6A-4051-A89D-7ADB5A58BC5F}"/>
              </a:ext>
            </a:extLst>
          </p:cNvPr>
          <p:cNvSpPr/>
          <p:nvPr/>
        </p:nvSpPr>
        <p:spPr>
          <a:xfrm>
            <a:off x="2566382" y="3829738"/>
            <a:ext cx="95465" cy="95465"/>
          </a:xfrm>
          <a:prstGeom prst="ellipse">
            <a:avLst/>
          </a:prstGeom>
          <a:solidFill>
            <a:srgbClr val="A3C3E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645976FC-0766-4D5C-9B98-754712F2A3D0}"/>
              </a:ext>
            </a:extLst>
          </p:cNvPr>
          <p:cNvSpPr/>
          <p:nvPr/>
        </p:nvSpPr>
        <p:spPr>
          <a:xfrm>
            <a:off x="2573729" y="3318640"/>
            <a:ext cx="95465" cy="95465"/>
          </a:xfrm>
          <a:prstGeom prst="ellipse">
            <a:avLst/>
          </a:prstGeom>
          <a:solidFill>
            <a:srgbClr val="8FDC7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6E6C7CDC-8F8A-4780-BAB7-BFBA19D5C3F6}"/>
              </a:ext>
            </a:extLst>
          </p:cNvPr>
          <p:cNvSpPr/>
          <p:nvPr/>
        </p:nvSpPr>
        <p:spPr>
          <a:xfrm>
            <a:off x="2573729" y="2807542"/>
            <a:ext cx="95465" cy="95465"/>
          </a:xfrm>
          <a:prstGeom prst="ellipse">
            <a:avLst/>
          </a:prstGeom>
          <a:solidFill>
            <a:srgbClr val="F1AEA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2E1434AF-AF0D-4A6D-8CB0-5B20D32ABA21}"/>
              </a:ext>
            </a:extLst>
          </p:cNvPr>
          <p:cNvSpPr/>
          <p:nvPr/>
        </p:nvSpPr>
        <p:spPr>
          <a:xfrm>
            <a:off x="2573729" y="2296443"/>
            <a:ext cx="95465" cy="95465"/>
          </a:xfrm>
          <a:prstGeom prst="ellipse">
            <a:avLst/>
          </a:prstGeom>
          <a:solidFill>
            <a:srgbClr val="F9BF0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9" name="矩形 428">
            <a:extLst>
              <a:ext uri="{FF2B5EF4-FFF2-40B4-BE49-F238E27FC236}">
                <a16:creationId xmlns:a16="http://schemas.microsoft.com/office/drawing/2014/main" id="{39D36C07-D854-454D-B55C-156385688682}"/>
              </a:ext>
            </a:extLst>
          </p:cNvPr>
          <p:cNvSpPr/>
          <p:nvPr/>
        </p:nvSpPr>
        <p:spPr>
          <a:xfrm>
            <a:off x="817667" y="4263823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2Left">
              <a:rot lat="108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矩形 438">
            <a:extLst>
              <a:ext uri="{FF2B5EF4-FFF2-40B4-BE49-F238E27FC236}">
                <a16:creationId xmlns:a16="http://schemas.microsoft.com/office/drawing/2014/main" id="{832F59BC-6884-45C0-BBBE-E59F3D236B5C}"/>
              </a:ext>
            </a:extLst>
          </p:cNvPr>
          <p:cNvSpPr/>
          <p:nvPr/>
        </p:nvSpPr>
        <p:spPr>
          <a:xfrm>
            <a:off x="3314701" y="4255330"/>
            <a:ext cx="1113761" cy="795543"/>
          </a:xfrm>
          <a:prstGeom prst="rect">
            <a:avLst/>
          </a:prstGeom>
          <a:solidFill>
            <a:srgbClr val="BEBFF9">
              <a:alpha val="94000"/>
            </a:srgbClr>
          </a:solidFill>
          <a:ln>
            <a:solidFill>
              <a:schemeClr val="bg2"/>
            </a:solidFill>
          </a:ln>
          <a:scene3d>
            <a:camera prst="isometricOffAxis1Right">
              <a:rot lat="108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71133971-783C-4CCA-A111-E694F76B02DD}"/>
              </a:ext>
            </a:extLst>
          </p:cNvPr>
          <p:cNvSpPr/>
          <p:nvPr/>
        </p:nvSpPr>
        <p:spPr>
          <a:xfrm>
            <a:off x="2589745" y="4593810"/>
            <a:ext cx="63643" cy="636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7" name="文本框 406">
            <a:extLst>
              <a:ext uri="{FF2B5EF4-FFF2-40B4-BE49-F238E27FC236}">
                <a16:creationId xmlns:a16="http://schemas.microsoft.com/office/drawing/2014/main" id="{F9046A8F-0E43-48DC-A1E2-8D91EA602BE8}"/>
              </a:ext>
            </a:extLst>
          </p:cNvPr>
          <p:cNvSpPr txBox="1"/>
          <p:nvPr/>
        </p:nvSpPr>
        <p:spPr>
          <a:xfrm>
            <a:off x="2187880" y="5860012"/>
            <a:ext cx="858390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8" name="文本框 407">
            <a:extLst>
              <a:ext uri="{FF2B5EF4-FFF2-40B4-BE49-F238E27FC236}">
                <a16:creationId xmlns:a16="http://schemas.microsoft.com/office/drawing/2014/main" id="{0B25335E-601A-4D74-B942-534B5D7D5910}"/>
              </a:ext>
            </a:extLst>
          </p:cNvPr>
          <p:cNvSpPr txBox="1"/>
          <p:nvPr/>
        </p:nvSpPr>
        <p:spPr>
          <a:xfrm>
            <a:off x="4128852" y="5569565"/>
            <a:ext cx="838725" cy="29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View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79B54E7E-2868-4895-A8BF-83053C6272C2}"/>
              </a:ext>
            </a:extLst>
          </p:cNvPr>
          <p:cNvCxnSpPr/>
          <p:nvPr/>
        </p:nvCxnSpPr>
        <p:spPr>
          <a:xfrm>
            <a:off x="2517547" y="2152450"/>
            <a:ext cx="203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6DFC86AC-267A-4BD1-ACBF-2098ADB83671}"/>
              </a:ext>
            </a:extLst>
          </p:cNvPr>
          <p:cNvCxnSpPr/>
          <p:nvPr/>
        </p:nvCxnSpPr>
        <p:spPr>
          <a:xfrm>
            <a:off x="2517547" y="4239659"/>
            <a:ext cx="203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1" name="文本框 410">
                <a:extLst>
                  <a:ext uri="{FF2B5EF4-FFF2-40B4-BE49-F238E27FC236}">
                    <a16:creationId xmlns:a16="http://schemas.microsoft.com/office/drawing/2014/main" id="{B92D669F-F365-494A-9704-3642D0CAFDAC}"/>
                  </a:ext>
                </a:extLst>
              </p:cNvPr>
              <p:cNvSpPr txBox="1"/>
              <p:nvPr/>
            </p:nvSpPr>
            <p:spPr>
              <a:xfrm>
                <a:off x="2638089" y="4076328"/>
                <a:ext cx="558565" cy="290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11" name="文本框 410">
                <a:extLst>
                  <a:ext uri="{FF2B5EF4-FFF2-40B4-BE49-F238E27FC236}">
                    <a16:creationId xmlns:a16="http://schemas.microsoft.com/office/drawing/2014/main" id="{B92D669F-F365-494A-9704-3642D0CAF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089" y="4076328"/>
                <a:ext cx="558565" cy="290447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85E96CF1-890D-4ADF-861F-CEFB17F7FEF2}"/>
                  </a:ext>
                </a:extLst>
              </p:cNvPr>
              <p:cNvSpPr txBox="1"/>
              <p:nvPr/>
            </p:nvSpPr>
            <p:spPr>
              <a:xfrm>
                <a:off x="2676692" y="1990662"/>
                <a:ext cx="585491" cy="290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85E96CF1-890D-4ADF-861F-CEFB17F7F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92" y="1990662"/>
                <a:ext cx="585491" cy="290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/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DF48799B-6BFD-43FB-8E73-924AF385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41" y="4636248"/>
                <a:ext cx="862913" cy="290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/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A2136651-6C1A-4617-AE6B-9022F23B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94" y="5162574"/>
                <a:ext cx="862913" cy="290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A392A56A-27C2-49D8-B756-0EDC20A74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4331128" cy="533400"/>
          </a:xfrm>
        </p:spPr>
        <p:txBody>
          <a:bodyPr/>
          <a:lstStyle/>
          <a:p>
            <a:r>
              <a:rPr lang="en-US" altLang="zh-CN" sz="1200" dirty="0"/>
              <a:t>Cost Volume Pyramid Based Depth Inference for Multi-View Stereo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58904"/>
      </p:ext>
    </p:extLst>
  </p:cSld>
  <p:clrMapOvr>
    <a:masterClrMapping/>
  </p:clrMapOvr>
</p:sld>
</file>

<file path=ppt/theme/theme1.xml><?xml version="1.0" encoding="utf-8"?>
<a:theme xmlns:a="http://schemas.openxmlformats.org/drawingml/2006/main" name="camp-tum-jhu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camp-tum-jhu-slides</Template>
  <TotalTime>2292</TotalTime>
  <Words>3713</Words>
  <Application>Microsoft Office PowerPoint</Application>
  <PresentationFormat>全屏显示(4:3)</PresentationFormat>
  <Paragraphs>532</Paragraphs>
  <Slides>48</Slides>
  <Notes>37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NimbusRomNo9L-Medi</vt:lpstr>
      <vt:lpstr>NimbusRomNo9L-Regu</vt:lpstr>
      <vt:lpstr>TUM Neue Helvetica 55 Regular</vt:lpstr>
      <vt:lpstr>等线</vt:lpstr>
      <vt:lpstr>Arial</vt:lpstr>
      <vt:lpstr>Calibri</vt:lpstr>
      <vt:lpstr>Cambria Math</vt:lpstr>
      <vt:lpstr>Times New Roman</vt:lpstr>
      <vt:lpstr>Wingdings</vt:lpstr>
      <vt:lpstr>camp-tum-jhu</vt:lpstr>
      <vt:lpstr>Cost Volume Pyramid Based Depth Inference for Multi-View Stereo  Presenter: Zhuolun Zhou Tutor: HyunJun Jung</vt:lpstr>
      <vt:lpstr>Outline:  1. Introduction 2. Related work 3. Method 4. Experiments 5. Personal comments</vt:lpstr>
      <vt:lpstr>Outline:  1. Introduction 2. Related work 3. Method 4. Experiments 5. Personal comments</vt:lpstr>
      <vt:lpstr>Introduction – Multi-View Stereo (MVS)</vt:lpstr>
      <vt:lpstr>Introduction – Multi-View Stereo (MVS)</vt:lpstr>
      <vt:lpstr>Introduction – Background knowledge</vt:lpstr>
      <vt:lpstr>Introduction – Background knowledge</vt:lpstr>
      <vt:lpstr>Introduction – Background knowledge</vt:lpstr>
      <vt:lpstr>Introduction – Background knowledge</vt:lpstr>
      <vt:lpstr>Introduction – Background knowledge</vt:lpstr>
      <vt:lpstr>Introduction – Background knowledge</vt:lpstr>
      <vt:lpstr>Introduction – Background knowledge</vt:lpstr>
      <vt:lpstr>Introduction – Background knowledge</vt:lpstr>
      <vt:lpstr>Introduction – Background knowledge</vt:lpstr>
      <vt:lpstr>Outline:  1. Introduction 2. Related work 3. Method 4. Experiments 5. Personal comments</vt:lpstr>
      <vt:lpstr>Related work</vt:lpstr>
      <vt:lpstr>Related work</vt:lpstr>
      <vt:lpstr>Related work</vt:lpstr>
      <vt:lpstr>Outline:  1. Introduction 2. Related work 3. Method 4. Experiments 5. Personal comments</vt:lpstr>
      <vt:lpstr>Method</vt:lpstr>
      <vt:lpstr>Method – Feature Pyramid</vt:lpstr>
      <vt:lpstr>Method – Cost Volume Pyramid</vt:lpstr>
      <vt:lpstr>Method – Cost Volume Pyramid</vt:lpstr>
      <vt:lpstr>Method – Depth Map Estimator</vt:lpstr>
      <vt:lpstr>Method – Loss Function</vt:lpstr>
      <vt:lpstr>Method – Summary</vt:lpstr>
      <vt:lpstr>Method – Summary</vt:lpstr>
      <vt:lpstr>Method – Summary</vt:lpstr>
      <vt:lpstr>Method – Summary</vt:lpstr>
      <vt:lpstr>Method – Summary</vt:lpstr>
      <vt:lpstr>Outline:  1. Introduction 2. Related work 3. Method 4. Experiments 5. Personal comments</vt:lpstr>
      <vt:lpstr>Experiments - Dataset</vt:lpstr>
      <vt:lpstr>Experiments - Setting </vt:lpstr>
      <vt:lpstr>Experiments - Metrics</vt:lpstr>
      <vt:lpstr>Experiments – Qualitative results</vt:lpstr>
      <vt:lpstr>Experiments – Qualitative results</vt:lpstr>
      <vt:lpstr>Experiments – Qualitative results</vt:lpstr>
      <vt:lpstr>Experiments – Quantitative results</vt:lpstr>
      <vt:lpstr>Experiments – Quantitative results</vt:lpstr>
      <vt:lpstr>Outline:  1. Introduction 2. Related work 3. Method 4. Experiments 5. Personal comments</vt:lpstr>
      <vt:lpstr>Personal comments</vt:lpstr>
      <vt:lpstr>References</vt:lpstr>
      <vt:lpstr>Questions?</vt:lpstr>
      <vt:lpstr>Back up – 2 pixel length</vt:lpstr>
      <vt:lpstr>Back up – Cost Volume Pyramid</vt:lpstr>
      <vt:lpstr>Back up – Determination of M</vt:lpstr>
      <vt:lpstr>Back up - Dimensions</vt:lpstr>
      <vt:lpstr>Back up – Architecture of depth estimator NN</vt:lpstr>
    </vt:vector>
  </TitlesOfParts>
  <Company>TUM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 Volume Pyramid Based Depth Inference for Multi-View Stereo  Presenter: Zhuolun Zhou Tutor: HyunJun Jung</dc:title>
  <dc:creator>周 卓伦</dc:creator>
  <cp:lastModifiedBy>周 卓伦</cp:lastModifiedBy>
  <cp:revision>139</cp:revision>
  <dcterms:created xsi:type="dcterms:W3CDTF">2021-06-07T08:54:00Z</dcterms:created>
  <dcterms:modified xsi:type="dcterms:W3CDTF">2021-06-11T14:47:19Z</dcterms:modified>
</cp:coreProperties>
</file>